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87" r:id="rId4"/>
    <p:sldId id="257" r:id="rId5"/>
    <p:sldId id="279" r:id="rId6"/>
    <p:sldId id="297" r:id="rId7"/>
    <p:sldId id="322" r:id="rId8"/>
    <p:sldId id="323" r:id="rId9"/>
    <p:sldId id="319" r:id="rId10"/>
    <p:sldId id="259" r:id="rId11"/>
    <p:sldId id="288" r:id="rId12"/>
    <p:sldId id="296" r:id="rId13"/>
    <p:sldId id="294" r:id="rId14"/>
    <p:sldId id="290" r:id="rId15"/>
    <p:sldId id="300" r:id="rId16"/>
    <p:sldId id="312" r:id="rId17"/>
    <p:sldId id="311" r:id="rId18"/>
    <p:sldId id="301" r:id="rId19"/>
    <p:sldId id="307" r:id="rId20"/>
    <p:sldId id="324" r:id="rId21"/>
    <p:sldId id="298" r:id="rId22"/>
    <p:sldId id="316" r:id="rId23"/>
    <p:sldId id="329" r:id="rId24"/>
    <p:sldId id="314" r:id="rId25"/>
    <p:sldId id="326" r:id="rId26"/>
    <p:sldId id="315" r:id="rId27"/>
    <p:sldId id="328" r:id="rId28"/>
    <p:sldId id="325" r:id="rId29"/>
    <p:sldId id="327" r:id="rId30"/>
    <p:sldId id="318" r:id="rId31"/>
    <p:sldId id="306" r:id="rId32"/>
    <p:sldId id="305" r:id="rId33"/>
    <p:sldId id="330" r:id="rId34"/>
    <p:sldId id="332" r:id="rId35"/>
    <p:sldId id="335" r:id="rId36"/>
    <p:sldId id="320" r:id="rId37"/>
    <p:sldId id="289" r:id="rId38"/>
    <p:sldId id="285" r:id="rId39"/>
    <p:sldId id="270" r:id="rId40"/>
  </p:sldIdLst>
  <p:sldSz cx="18288000" cy="10287000"/>
  <p:notesSz cx="6858000" cy="9144000"/>
  <p:embeddedFontLst>
    <p:embeddedFont>
      <p:font typeface="Arimo Bold" panose="020B0704020202020204" pitchFamily="34" charset="0"/>
      <p:regular r:id="rId42"/>
    </p:embeddedFont>
    <p:embeddedFont>
      <p:font typeface="Garet Bold" pitchFamily="2" charset="0"/>
      <p:regular r:id="rId43"/>
    </p:embeddedFont>
    <p:embeddedFont>
      <p:font typeface="Montserrat" pitchFamily="2" charset="0"/>
      <p:regular r:id="rId44"/>
    </p:embeddedFont>
    <p:embeddedFont>
      <p:font typeface="Montserrat Bold" pitchFamily="2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6D"/>
    <a:srgbClr val="ED8570"/>
    <a:srgbClr val="FFA14E"/>
    <a:srgbClr val="FFC4DE"/>
    <a:srgbClr val="FED6C8"/>
    <a:srgbClr val="885BFB"/>
    <a:srgbClr val="E7E6A4"/>
    <a:srgbClr val="EEE7CA"/>
    <a:srgbClr val="C19A08"/>
    <a:srgbClr val="D49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86382" autoAdjust="0"/>
  </p:normalViewPr>
  <p:slideViewPr>
    <p:cSldViewPr>
      <p:cViewPr varScale="1">
        <p:scale>
          <a:sx n="73" d="100"/>
          <a:sy n="73" d="100"/>
        </p:scale>
        <p:origin x="72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84FC0-CFC6-3948-8AC1-73DE7CF5B104}" type="datetimeFigureOut">
              <a:rPr kumimoji="1" lang="ko-KR" altLang="en-US" smtClean="0"/>
              <a:t>2023. 6. 6.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6BBE7-B930-A248-8317-08DD9F29A1D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4039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7865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2738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8749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6654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1024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2689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0683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660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730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384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2064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7036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561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0823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BBE7-B930-A248-8317-08DD9F29A1D1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1753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sv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2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88725" y="7290901"/>
            <a:ext cx="4531428" cy="888842"/>
            <a:chOff x="0" y="0"/>
            <a:chExt cx="19553350" cy="3835400"/>
          </a:xfrm>
        </p:grpSpPr>
        <p:sp>
          <p:nvSpPr>
            <p:cNvPr id="3" name="Freeform 3"/>
            <p:cNvSpPr/>
            <p:nvPr/>
          </p:nvSpPr>
          <p:spPr>
            <a:xfrm>
              <a:off x="-12700" y="-12700"/>
              <a:ext cx="19578751" cy="3860800"/>
            </a:xfrm>
            <a:custGeom>
              <a:avLst/>
              <a:gdLst/>
              <a:ahLst/>
              <a:cxnLst/>
              <a:rect l="l" t="t" r="r" b="b"/>
              <a:pathLst>
                <a:path w="19578751" h="3860800">
                  <a:moveTo>
                    <a:pt x="1871642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8716420" y="3860800"/>
                  </a:lnTo>
                  <a:cubicBezTo>
                    <a:pt x="19188860" y="3860800"/>
                    <a:pt x="19578751" y="3470910"/>
                    <a:pt x="19578751" y="2998470"/>
                  </a:cubicBezTo>
                  <a:lnTo>
                    <a:pt x="19578751" y="862330"/>
                  </a:lnTo>
                  <a:cubicBezTo>
                    <a:pt x="19578751" y="389890"/>
                    <a:pt x="19188860" y="0"/>
                    <a:pt x="18716420" y="0"/>
                  </a:cubicBezTo>
                  <a:close/>
                  <a:moveTo>
                    <a:pt x="19388251" y="927100"/>
                  </a:moveTo>
                  <a:lnTo>
                    <a:pt x="19388251" y="2998470"/>
                  </a:lnTo>
                  <a:cubicBezTo>
                    <a:pt x="19388251" y="3365500"/>
                    <a:pt x="19083451" y="3670300"/>
                    <a:pt x="18716420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8716420" y="190500"/>
                  </a:lnTo>
                  <a:cubicBezTo>
                    <a:pt x="19083451" y="190500"/>
                    <a:pt x="19388251" y="495300"/>
                    <a:pt x="19388251" y="862330"/>
                  </a:cubicBezTo>
                  <a:lnTo>
                    <a:pt x="19388251" y="9271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101154" cy="12913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7966968"/>
            <a:ext cx="1101154" cy="12913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158146" y="7966968"/>
            <a:ext cx="1101154" cy="12913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158146" y="1028700"/>
            <a:ext cx="1101154" cy="129133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70958" y="4203419"/>
            <a:ext cx="13546084" cy="208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2"/>
              </a:lnSpc>
            </a:pPr>
            <a:r>
              <a:rPr lang="ko-KR" altLang="en-US" sz="17800" dirty="0">
                <a:solidFill>
                  <a:srgbClr val="000000"/>
                </a:solidFill>
                <a:latin typeface="+mj-lt"/>
                <a:ea typeface="BM Jua" panose="02020603020101020101" pitchFamily="18" charset="-127"/>
                <a:cs typeface="Calibri" panose="020F0502020204030204" pitchFamily="34" charset="0"/>
              </a:rPr>
              <a:t>포트폴리오</a:t>
            </a:r>
            <a:endParaRPr lang="en-US" sz="17800" dirty="0">
              <a:solidFill>
                <a:srgbClr val="000000"/>
              </a:solidFill>
              <a:latin typeface="+mj-lt"/>
              <a:ea typeface="BM Jua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36908" y="2171700"/>
            <a:ext cx="92350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4"/>
              </a:lnSpc>
            </a:pPr>
            <a:r>
              <a:rPr lang="ko-KR" altLang="en-US" sz="10000" b="1" dirty="0">
                <a:solidFill>
                  <a:srgbClr val="F9C041"/>
                </a:solidFill>
                <a:latin typeface="+mj-lt"/>
                <a:ea typeface="BM Jua" panose="02020603020101020101" pitchFamily="18" charset="-127"/>
              </a:rPr>
              <a:t>시장을 이기는</a:t>
            </a:r>
            <a:endParaRPr lang="en-US" sz="10000" b="1" dirty="0">
              <a:solidFill>
                <a:srgbClr val="F9C041"/>
              </a:solidFill>
              <a:latin typeface="+mj-lt"/>
              <a:ea typeface="BM Jua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114D25-F343-844F-8A25-9BDDAC1A585B}"/>
              </a:ext>
            </a:extLst>
          </p:cNvPr>
          <p:cNvSpPr txBox="1"/>
          <p:nvPr/>
        </p:nvSpPr>
        <p:spPr>
          <a:xfrm>
            <a:off x="7391400" y="7535267"/>
            <a:ext cx="3627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김태원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노서형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백두현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최민락</a:t>
            </a:r>
            <a:endParaRPr kumimoji="1"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9C0973-E7D7-FB4B-BE52-94DB956B9FC9}"/>
              </a:ext>
            </a:extLst>
          </p:cNvPr>
          <p:cNvSpPr txBox="1"/>
          <p:nvPr/>
        </p:nvSpPr>
        <p:spPr>
          <a:xfrm>
            <a:off x="8001000" y="6194864"/>
            <a:ext cx="232948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200" dirty="0" err="1">
                <a:latin typeface="+mj-lt"/>
                <a:ea typeface="BM Jua" panose="02020603020101020101" pitchFamily="18" charset="-127"/>
              </a:rPr>
              <a:t>팩터폭격</a:t>
            </a:r>
            <a:endParaRPr kumimoji="1" lang="ko-KR" altLang="en-US" sz="5200" dirty="0">
              <a:latin typeface="+mj-lt"/>
              <a:ea typeface="BM Jua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39228" y="-38100"/>
            <a:ext cx="5748772" cy="10325100"/>
            <a:chOff x="0" y="0"/>
            <a:chExt cx="106955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556" cy="1913890"/>
            </a:xfrm>
            <a:custGeom>
              <a:avLst/>
              <a:gdLst/>
              <a:ahLst/>
              <a:cxnLst/>
              <a:rect l="l" t="t" r="r" b="b"/>
              <a:pathLst>
                <a:path w="1069556" h="1913890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372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46966" y="358265"/>
            <a:ext cx="7391400" cy="10483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4"/>
              </a:lnSpc>
            </a:pPr>
            <a:r>
              <a:rPr lang="en-US" sz="8000" dirty="0">
                <a:solidFill>
                  <a:srgbClr val="FFC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WORKFLOW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72439" y="8928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9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823592" y="9196691"/>
            <a:ext cx="1638928" cy="1069773"/>
          </a:xfrm>
          <a:prstGeom prst="rect">
            <a:avLst/>
          </a:prstGeom>
        </p:spPr>
      </p:pic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694B20BA-0715-9D47-8007-F1CC3E5B8E49}"/>
              </a:ext>
            </a:extLst>
          </p:cNvPr>
          <p:cNvSpPr/>
          <p:nvPr/>
        </p:nvSpPr>
        <p:spPr>
          <a:xfrm>
            <a:off x="8506813" y="4132510"/>
            <a:ext cx="5140792" cy="466859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AF691560-1C4F-FE4E-AFCA-A922D2A76FB6}"/>
              </a:ext>
            </a:extLst>
          </p:cNvPr>
          <p:cNvSpPr/>
          <p:nvPr/>
        </p:nvSpPr>
        <p:spPr>
          <a:xfrm>
            <a:off x="12977259" y="1502482"/>
            <a:ext cx="5006203" cy="4520831"/>
          </a:xfrm>
          <a:prstGeom prst="round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EBD141-2D2A-A34B-A886-EB26EFB2F268}"/>
              </a:ext>
            </a:extLst>
          </p:cNvPr>
          <p:cNvSpPr txBox="1"/>
          <p:nvPr/>
        </p:nvSpPr>
        <p:spPr>
          <a:xfrm>
            <a:off x="4558258" y="1502482"/>
            <a:ext cx="44709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팩터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선정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F53675-7A18-DB42-9D84-B9DBA49C2025}"/>
              </a:ext>
            </a:extLst>
          </p:cNvPr>
          <p:cNvSpPr txBox="1"/>
          <p:nvPr/>
        </p:nvSpPr>
        <p:spPr>
          <a:xfrm>
            <a:off x="8998932" y="5600700"/>
            <a:ext cx="50171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포트폴리오 구성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marL="742950" lvl="1" indent="-285750">
              <a:buFontTx/>
              <a:buChar char="-"/>
            </a:pP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리밸런싱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lvl="1"/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marL="1200150" lvl="2" indent="-285750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최적 가중치 결정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lvl="2"/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marL="1657350" lvl="3" indent="-285750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최적화 알고리즘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미니마이즘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</a:p>
          <a:p>
            <a:pPr lvl="3"/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marL="1657350" lvl="3" indent="-285750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목적 함수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샤프비율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</a:p>
          <a:p>
            <a:pPr marL="1200150" lvl="2" indent="-285750">
              <a:buFontTx/>
              <a:buChar char="-"/>
            </a:pP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175FC5-02EC-004C-B4F7-FCCE1EC5C216}"/>
              </a:ext>
            </a:extLst>
          </p:cNvPr>
          <p:cNvSpPr txBox="1"/>
          <p:nvPr/>
        </p:nvSpPr>
        <p:spPr>
          <a:xfrm>
            <a:off x="13388465" y="1825218"/>
            <a:ext cx="4114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성능 테스트</a:t>
            </a: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2B94FDAE-0A42-394E-9AC4-F4BC4F0B2A7A}"/>
              </a:ext>
            </a:extLst>
          </p:cNvPr>
          <p:cNvSpPr/>
          <p:nvPr/>
        </p:nvSpPr>
        <p:spPr>
          <a:xfrm>
            <a:off x="152400" y="3114061"/>
            <a:ext cx="4703340" cy="559882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CF90AAB8-D08B-8C4F-A282-ABF909D33817}"/>
              </a:ext>
            </a:extLst>
          </p:cNvPr>
          <p:cNvSpPr/>
          <p:nvPr/>
        </p:nvSpPr>
        <p:spPr>
          <a:xfrm>
            <a:off x="4312955" y="1257299"/>
            <a:ext cx="4685977" cy="571500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D8EF790-48C6-F249-9D80-1E1FB95DE14C}"/>
              </a:ext>
            </a:extLst>
          </p:cNvPr>
          <p:cNvSpPr txBox="1"/>
          <p:nvPr/>
        </p:nvSpPr>
        <p:spPr>
          <a:xfrm>
            <a:off x="13259062" y="3125569"/>
            <a:ext cx="4288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백테스팅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lvl="1"/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벤치마크대비 수익률 비교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(Sharp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Ratio)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8E0E03-F6B5-044C-9DB1-E3864D28900E}"/>
              </a:ext>
            </a:extLst>
          </p:cNvPr>
          <p:cNvSpPr txBox="1"/>
          <p:nvPr/>
        </p:nvSpPr>
        <p:spPr>
          <a:xfrm>
            <a:off x="423772" y="4390666"/>
            <a:ext cx="411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대상기간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: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2018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년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~2022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년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종목범위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: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KOSPI</a:t>
            </a:r>
          </a:p>
          <a:p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-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데이터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수집처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: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TS2000, KRX,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₩ ₩      ₩₩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DART, NAVER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금융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FCB044-0D05-454D-8037-9B12B9AC9BBF}"/>
              </a:ext>
            </a:extLst>
          </p:cNvPr>
          <p:cNvSpPr txBox="1"/>
          <p:nvPr/>
        </p:nvSpPr>
        <p:spPr>
          <a:xfrm>
            <a:off x="423413" y="6023313"/>
            <a:ext cx="4407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금융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우선주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외국계기업 제외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연결재무제표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결측치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개별재무제표로 대체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이자비용 등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결측치는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DART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에서 대체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수정종가는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네이버 금융에서 대체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이상치제거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윈저라이징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스케일링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(Standard, Log)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2C34F78-0C90-C948-87BA-D99334D42EBC}"/>
              </a:ext>
            </a:extLst>
          </p:cNvPr>
          <p:cNvSpPr txBox="1"/>
          <p:nvPr/>
        </p:nvSpPr>
        <p:spPr>
          <a:xfrm>
            <a:off x="381000" y="3414980"/>
            <a:ext cx="41148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데이터 수집 </a:t>
            </a:r>
            <a:r>
              <a:rPr kumimoji="1" lang="en-US" altLang="ko-KR" sz="3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&amp; </a:t>
            </a:r>
            <a:r>
              <a:rPr kumimoji="1" lang="ko-KR" altLang="en-US" sz="3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전처리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2C9BF7A-24FA-1744-856D-6750FECFC03D}"/>
              </a:ext>
            </a:extLst>
          </p:cNvPr>
          <p:cNvSpPr txBox="1"/>
          <p:nvPr/>
        </p:nvSpPr>
        <p:spPr>
          <a:xfrm>
            <a:off x="9067800" y="4611508"/>
            <a:ext cx="4114800" cy="763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자산분배</a:t>
            </a:r>
            <a:endParaRPr kumimoji="1" lang="ko-KR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F07E8E15-845C-C04A-B5CA-5168AFC87814}"/>
              </a:ext>
            </a:extLst>
          </p:cNvPr>
          <p:cNvSpPr/>
          <p:nvPr/>
        </p:nvSpPr>
        <p:spPr>
          <a:xfrm>
            <a:off x="6202057" y="4029043"/>
            <a:ext cx="838199" cy="809657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BDC6-016A-1345-B209-FB80477F5440}"/>
              </a:ext>
            </a:extLst>
          </p:cNvPr>
          <p:cNvSpPr txBox="1"/>
          <p:nvPr/>
        </p:nvSpPr>
        <p:spPr>
          <a:xfrm>
            <a:off x="5067651" y="2260940"/>
            <a:ext cx="31726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	    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후보 변수</a:t>
            </a:r>
            <a:b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dirty="0" err="1">
                <a:latin typeface="BM Jua" panose="02020603020101020101" pitchFamily="18" charset="-127"/>
                <a:ea typeface="BM Jua" panose="02020603020101020101" pitchFamily="18" charset="-127"/>
              </a:rPr>
              <a:t>밸류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- PBR, PER, PCR, PSR,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EY</a:t>
            </a:r>
            <a:b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모멘텀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- 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수익성</a:t>
            </a:r>
            <a:b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퀄리티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- ROE, ROA, </a:t>
            </a:r>
            <a:r>
              <a:rPr kumimoji="1" lang="ko-KR" altLang="en-US" dirty="0" err="1">
                <a:latin typeface="BM Jua" panose="02020603020101020101" pitchFamily="18" charset="-127"/>
                <a:ea typeface="BM Jua" panose="02020603020101020101" pitchFamily="18" charset="-127"/>
              </a:rPr>
              <a:t>판관비</a:t>
            </a:r>
            <a:b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RND - RDS, PRR, RDO, RDN</a:t>
            </a:r>
            <a:endParaRPr kumimoji="1" lang="ko-KR" altLang="en-US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4A142-191A-3844-81EB-D7B6DD8D7439}"/>
              </a:ext>
            </a:extLst>
          </p:cNvPr>
          <p:cNvSpPr txBox="1"/>
          <p:nvPr/>
        </p:nvSpPr>
        <p:spPr>
          <a:xfrm>
            <a:off x="5439194" y="5009971"/>
            <a:ext cx="2570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          최종 변수</a:t>
            </a:r>
            <a:b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dirty="0" err="1">
                <a:latin typeface="BM Jua" panose="02020603020101020101" pitchFamily="18" charset="-127"/>
                <a:ea typeface="BM Jua" panose="02020603020101020101" pitchFamily="18" charset="-127"/>
              </a:rPr>
              <a:t>밸류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PBR</a:t>
            </a:r>
          </a:p>
          <a:p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모멘텀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 - 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수익성</a:t>
            </a:r>
            <a:b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퀄리티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- ROE</a:t>
            </a:r>
            <a:b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RND -</a:t>
            </a:r>
            <a:r>
              <a:rPr kumimoji="1" lang="ko-KR" altLang="en-US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dirty="0">
                <a:latin typeface="BM Jua" panose="02020603020101020101" pitchFamily="18" charset="-127"/>
                <a:ea typeface="BM Jua" panose="02020603020101020101" pitchFamily="18" charset="-127"/>
              </a:rPr>
              <a:t>RDS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1E2850-C134-4B49-9190-516B8C094970}"/>
              </a:ext>
            </a:extLst>
          </p:cNvPr>
          <p:cNvSpPr txBox="1"/>
          <p:nvPr/>
        </p:nvSpPr>
        <p:spPr>
          <a:xfrm>
            <a:off x="13269150" y="259216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리밸런싱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(1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년마다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기준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04/01)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D37018-D3F8-D643-B9E0-7E84A0F908C6}"/>
              </a:ext>
            </a:extLst>
          </p:cNvPr>
          <p:cNvSpPr txBox="1"/>
          <p:nvPr/>
        </p:nvSpPr>
        <p:spPr>
          <a:xfrm>
            <a:off x="7010400" y="401283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선형 회귀분석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>
            <a:extLst>
              <a:ext uri="{FF2B5EF4-FFF2-40B4-BE49-F238E27FC236}">
                <a16:creationId xmlns:a16="http://schemas.microsoft.com/office/drawing/2014/main" id="{162199D3-A94F-D54A-BDB2-042C1FB7BAA1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5" name="Freeform 13">
              <a:extLst>
                <a:ext uri="{FF2B5EF4-FFF2-40B4-BE49-F238E27FC236}">
                  <a16:creationId xmlns:a16="http://schemas.microsoft.com/office/drawing/2014/main" id="{293A2DD1-077E-404D-A733-92F0DA347612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FE98C309-2EE1-FF4D-A854-8CF2DA384CE0}"/>
              </a:ext>
            </a:extLst>
          </p:cNvPr>
          <p:cNvSpPr txBox="1"/>
          <p:nvPr/>
        </p:nvSpPr>
        <p:spPr>
          <a:xfrm>
            <a:off x="1323475" y="1172914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데이터 수집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2FBF1-30FC-3C4D-8DBD-913A44D7EF2B}"/>
              </a:ext>
            </a:extLst>
          </p:cNvPr>
          <p:cNvSpPr txBox="1"/>
          <p:nvPr/>
        </p:nvSpPr>
        <p:spPr>
          <a:xfrm>
            <a:off x="945931" y="2934062"/>
            <a:ext cx="533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연결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개별 재무 데이터 </a:t>
            </a:r>
            <a:r>
              <a:rPr kumimoji="1" lang="en-US" altLang="ko-KR" b="1" dirty="0"/>
              <a:t>(</a:t>
            </a:r>
            <a:r>
              <a:rPr kumimoji="1" lang="en-US" altLang="ko-KR" b="1" dirty="0">
                <a:latin typeface="+mj-ea"/>
              </a:rPr>
              <a:t>KOSPI200 10</a:t>
            </a:r>
            <a:r>
              <a:rPr kumimoji="1" lang="ko-KR" altLang="en-US" b="1" dirty="0">
                <a:latin typeface="+mj-ea"/>
              </a:rPr>
              <a:t>년치 데이터</a:t>
            </a:r>
            <a:r>
              <a:rPr kumimoji="1" lang="en-US" altLang="ko-KR" b="1" dirty="0">
                <a:latin typeface="+mj-ea"/>
              </a:rPr>
              <a:t>)</a:t>
            </a:r>
            <a:endParaRPr kumimoji="1" lang="ko-KR" altLang="en-US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4B781-4D4A-7147-B9F3-441CCEB27C40}"/>
              </a:ext>
            </a:extLst>
          </p:cNvPr>
          <p:cNvSpPr txBox="1"/>
          <p:nvPr/>
        </p:nvSpPr>
        <p:spPr>
          <a:xfrm>
            <a:off x="945931" y="5945139"/>
            <a:ext cx="349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상장주식수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시가총액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 err="1">
                <a:latin typeface="+mj-ea"/>
                <a:ea typeface="+mj-ea"/>
              </a:rPr>
              <a:t>년도별로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5B55F8-E632-314C-9510-262E118E96B7}"/>
              </a:ext>
            </a:extLst>
          </p:cNvPr>
          <p:cNvSpPr txBox="1"/>
          <p:nvPr/>
        </p:nvSpPr>
        <p:spPr>
          <a:xfrm>
            <a:off x="914400" y="2400300"/>
            <a:ext cx="152740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/>
              <a:t>TS2000</a:t>
            </a:r>
            <a:endParaRPr kumimoji="1" lang="ko-KR" altLang="en-US" sz="35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3A87B-1942-1E41-9B22-37248D10E0A4}"/>
              </a:ext>
            </a:extLst>
          </p:cNvPr>
          <p:cNvSpPr txBox="1"/>
          <p:nvPr/>
        </p:nvSpPr>
        <p:spPr>
          <a:xfrm>
            <a:off x="945931" y="5342876"/>
            <a:ext cx="930063" cy="573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/>
              <a:t>KRX</a:t>
            </a:r>
            <a:endParaRPr kumimoji="1" lang="ko-KR" altLang="en-US" sz="35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05808A-6BE7-9E4B-8F70-DC46A113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31" y="3603625"/>
            <a:ext cx="9900397" cy="1085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10DDBD-B0D5-6C42-A04F-FFEA80640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34" y="6570766"/>
            <a:ext cx="7985233" cy="3220934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50802CF9-7476-8B48-8BF9-3DBDB22CF131}"/>
              </a:ext>
            </a:extLst>
          </p:cNvPr>
          <p:cNvSpPr txBox="1"/>
          <p:nvPr/>
        </p:nvSpPr>
        <p:spPr>
          <a:xfrm>
            <a:off x="15468600" y="94234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10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18718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498633" y="8215"/>
            <a:ext cx="10058401" cy="10820400"/>
            <a:chOff x="0" y="0"/>
            <a:chExt cx="177212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72121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72439" y="8928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11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F5DD7AB9-A4D2-F642-9F8B-0CCB84B43975}"/>
              </a:ext>
            </a:extLst>
          </p:cNvPr>
          <p:cNvGrpSpPr/>
          <p:nvPr/>
        </p:nvGrpSpPr>
        <p:grpSpPr>
          <a:xfrm>
            <a:off x="5386973" y="846772"/>
            <a:ext cx="1562949" cy="417760"/>
            <a:chOff x="0" y="0"/>
            <a:chExt cx="570168" cy="1524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E39C846-13D5-5E4A-A772-06693E774E45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8" name="TextBox 8">
            <a:extLst>
              <a:ext uri="{FF2B5EF4-FFF2-40B4-BE49-F238E27FC236}">
                <a16:creationId xmlns:a16="http://schemas.microsoft.com/office/drawing/2014/main" id="{2DC2C326-190B-FE4A-A094-6035C2125A77}"/>
              </a:ext>
            </a:extLst>
          </p:cNvPr>
          <p:cNvSpPr txBox="1"/>
          <p:nvPr/>
        </p:nvSpPr>
        <p:spPr>
          <a:xfrm>
            <a:off x="6379732" y="846772"/>
            <a:ext cx="1305126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kumimoji="1" lang="ko-KR" altLang="en-US" sz="9600" b="1" dirty="0">
                <a:latin typeface="BM Jua" panose="02020603020101020101" pitchFamily="18" charset="-127"/>
                <a:ea typeface="BM Jua" panose="02020603020101020101" pitchFamily="18" charset="-127"/>
              </a:rPr>
              <a:t>전처리 과정</a:t>
            </a: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EEC2ACFE-F762-3B4F-A2C7-6FC031E4F569}"/>
              </a:ext>
            </a:extLst>
          </p:cNvPr>
          <p:cNvSpPr/>
          <p:nvPr/>
        </p:nvSpPr>
        <p:spPr>
          <a:xfrm>
            <a:off x="5938626" y="4457700"/>
            <a:ext cx="460953" cy="381000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C2708DDF-1005-C947-BD71-33049D106794}"/>
              </a:ext>
            </a:extLst>
          </p:cNvPr>
          <p:cNvSpPr/>
          <p:nvPr/>
        </p:nvSpPr>
        <p:spPr>
          <a:xfrm>
            <a:off x="11936748" y="4457700"/>
            <a:ext cx="460953" cy="381000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87B26914-7AC0-B24E-A000-F955FCC9E61D}"/>
              </a:ext>
            </a:extLst>
          </p:cNvPr>
          <p:cNvSpPr/>
          <p:nvPr/>
        </p:nvSpPr>
        <p:spPr>
          <a:xfrm>
            <a:off x="2208579" y="6703428"/>
            <a:ext cx="460953" cy="381000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EF9F03EB-C8DD-9748-A138-0EE8189806F1}"/>
              </a:ext>
            </a:extLst>
          </p:cNvPr>
          <p:cNvSpPr/>
          <p:nvPr/>
        </p:nvSpPr>
        <p:spPr>
          <a:xfrm>
            <a:off x="9239054" y="6683038"/>
            <a:ext cx="460953" cy="381000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BFC36658-C4AD-8647-9E65-1EBE5E52B718}"/>
              </a:ext>
            </a:extLst>
          </p:cNvPr>
          <p:cNvSpPr/>
          <p:nvPr/>
        </p:nvSpPr>
        <p:spPr>
          <a:xfrm>
            <a:off x="914400" y="4103548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08777D-1308-EB4C-B841-CE2209843809}"/>
              </a:ext>
            </a:extLst>
          </p:cNvPr>
          <p:cNvSpPr txBox="1"/>
          <p:nvPr/>
        </p:nvSpPr>
        <p:spPr>
          <a:xfrm>
            <a:off x="2208579" y="4377651"/>
            <a:ext cx="21483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latin typeface="BM Jua" panose="02020603020101020101" pitchFamily="18" charset="-127"/>
                <a:ea typeface="BM Jua" panose="02020603020101020101" pitchFamily="18" charset="-127"/>
              </a:rPr>
              <a:t>데이터 병합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DC8A25D-23DA-7C42-89C0-4E307C08665A}"/>
              </a:ext>
            </a:extLst>
          </p:cNvPr>
          <p:cNvSpPr/>
          <p:nvPr/>
        </p:nvSpPr>
        <p:spPr>
          <a:xfrm>
            <a:off x="12762602" y="4118819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151C5A-73D9-2B40-B3B1-E25280C36DDB}"/>
              </a:ext>
            </a:extLst>
          </p:cNvPr>
          <p:cNvSpPr txBox="1"/>
          <p:nvPr/>
        </p:nvSpPr>
        <p:spPr>
          <a:xfrm>
            <a:off x="6941783" y="4441832"/>
            <a:ext cx="46378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600" dirty="0">
                <a:latin typeface="BM Jua" panose="02020603020101020101" pitchFamily="18" charset="-127"/>
                <a:ea typeface="BM Jua" panose="02020603020101020101" pitchFamily="18" charset="-127"/>
              </a:rPr>
              <a:t>다트 </a:t>
            </a:r>
            <a:r>
              <a:rPr kumimoji="1" lang="en-US" altLang="ko-KR" sz="2600" dirty="0">
                <a:latin typeface="BM Jua" panose="02020603020101020101" pitchFamily="18" charset="-127"/>
                <a:ea typeface="BM Jua" panose="02020603020101020101" pitchFamily="18" charset="-127"/>
              </a:rPr>
              <a:t>&amp;</a:t>
            </a:r>
            <a:r>
              <a:rPr kumimoji="1" lang="ko-KR" altLang="en-US" sz="2600" dirty="0">
                <a:latin typeface="BM Jua" panose="02020603020101020101" pitchFamily="18" charset="-127"/>
                <a:ea typeface="BM Jua" panose="02020603020101020101" pitchFamily="18" charset="-127"/>
              </a:rPr>
              <a:t> 네이버금융에서 데이터 대체 </a:t>
            </a:r>
            <a:endParaRPr kumimoji="1" lang="en-US" altLang="ko-KR" sz="2600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C502F5D2-82DE-054A-AB1B-D6D37C8E32CB}"/>
              </a:ext>
            </a:extLst>
          </p:cNvPr>
          <p:cNvSpPr/>
          <p:nvPr/>
        </p:nvSpPr>
        <p:spPr>
          <a:xfrm>
            <a:off x="6856779" y="4118819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73517E-FE63-0745-9BB9-3282DA730B52}"/>
              </a:ext>
            </a:extLst>
          </p:cNvPr>
          <p:cNvSpPr txBox="1"/>
          <p:nvPr/>
        </p:nvSpPr>
        <p:spPr>
          <a:xfrm>
            <a:off x="13983325" y="4400875"/>
            <a:ext cx="22445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dirty="0">
                <a:latin typeface="BM Jua" panose="02020603020101020101" pitchFamily="18" charset="-127"/>
                <a:ea typeface="BM Jua" panose="02020603020101020101" pitchFamily="18" charset="-127"/>
              </a:rPr>
              <a:t>필요한 컬럼 추가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E1DCAA5C-3E3B-A34A-94F7-B803FED9A14B}"/>
              </a:ext>
            </a:extLst>
          </p:cNvPr>
          <p:cNvSpPr/>
          <p:nvPr/>
        </p:nvSpPr>
        <p:spPr>
          <a:xfrm>
            <a:off x="3252323" y="6362700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E2849F-C466-E74C-9489-15720EBDFA2A}"/>
              </a:ext>
            </a:extLst>
          </p:cNvPr>
          <p:cNvSpPr txBox="1"/>
          <p:nvPr/>
        </p:nvSpPr>
        <p:spPr>
          <a:xfrm>
            <a:off x="4463826" y="6616882"/>
            <a:ext cx="212910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latin typeface="BM Jua" panose="02020603020101020101" pitchFamily="18" charset="-127"/>
                <a:ea typeface="BM Jua" panose="02020603020101020101" pitchFamily="18" charset="-127"/>
              </a:rPr>
              <a:t>이상치 제거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163C4428-1722-7540-B2CB-4E355623CC9F}"/>
              </a:ext>
            </a:extLst>
          </p:cNvPr>
          <p:cNvSpPr/>
          <p:nvPr/>
        </p:nvSpPr>
        <p:spPr>
          <a:xfrm>
            <a:off x="10757537" y="6369158"/>
            <a:ext cx="4685977" cy="110088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C7DFE9-35FA-AE45-9DD7-3923DAA24B46}"/>
              </a:ext>
            </a:extLst>
          </p:cNvPr>
          <p:cNvSpPr txBox="1"/>
          <p:nvPr/>
        </p:nvSpPr>
        <p:spPr>
          <a:xfrm>
            <a:off x="12286039" y="6664309"/>
            <a:ext cx="16289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latin typeface="BM Jua" panose="02020603020101020101" pitchFamily="18" charset="-127"/>
                <a:ea typeface="BM Jua" panose="02020603020101020101" pitchFamily="18" charset="-127"/>
              </a:rPr>
              <a:t>스케일링</a:t>
            </a:r>
          </a:p>
        </p:txBody>
      </p:sp>
    </p:spTree>
    <p:extLst>
      <p:ext uri="{BB962C8B-B14F-4D97-AF65-F5344CB8AC3E}">
        <p14:creationId xmlns:p14="http://schemas.microsoft.com/office/powerpoint/2010/main" val="3705503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4D39E046-4A71-A940-8167-BBB593CDDE84}"/>
              </a:ext>
            </a:extLst>
          </p:cNvPr>
          <p:cNvGrpSpPr/>
          <p:nvPr/>
        </p:nvGrpSpPr>
        <p:grpSpPr>
          <a:xfrm>
            <a:off x="914400" y="6477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26461DE2-1A4F-AA47-9DB9-1764EDF36906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B9FDB1E8-7108-DA4C-86AE-7A2EAA316CBD}"/>
              </a:ext>
            </a:extLst>
          </p:cNvPr>
          <p:cNvSpPr txBox="1"/>
          <p:nvPr/>
        </p:nvSpPr>
        <p:spPr>
          <a:xfrm>
            <a:off x="1323474" y="868114"/>
            <a:ext cx="1269732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데이터 병합 및 대체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40256-339B-9C4B-A90A-D630C3039D2E}"/>
              </a:ext>
            </a:extLst>
          </p:cNvPr>
          <p:cNvSpPr txBox="1"/>
          <p:nvPr/>
        </p:nvSpPr>
        <p:spPr>
          <a:xfrm>
            <a:off x="762000" y="1790700"/>
            <a:ext cx="8880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상장주식수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시가총액 데이터에 회계년도 컬럼 추가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후 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개의 데이터프레임으로 병합</a:t>
            </a:r>
            <a:endParaRPr kumimoji="1"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F9505-650B-BF47-8A7F-467E0C3404BC}"/>
              </a:ext>
            </a:extLst>
          </p:cNvPr>
          <p:cNvSpPr txBox="1"/>
          <p:nvPr/>
        </p:nvSpPr>
        <p:spPr>
          <a:xfrm>
            <a:off x="762000" y="5993368"/>
            <a:ext cx="9301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TS2000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에서 가져온 데이터의 </a:t>
            </a:r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종목코드와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KRX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에서 가져온 데이터의 </a:t>
            </a:r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종목코드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자릿수 맞춰주기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DEA34E-A92D-E04B-9DD5-7197D8FD7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810500"/>
            <a:ext cx="3873500" cy="457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80F145-709B-6B46-9BF0-5F43A4911911}"/>
              </a:ext>
            </a:extLst>
          </p:cNvPr>
          <p:cNvSpPr txBox="1"/>
          <p:nvPr/>
        </p:nvSpPr>
        <p:spPr>
          <a:xfrm>
            <a:off x="762000" y="7363888"/>
            <a:ext cx="4272323" cy="8393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연결재무제표 </a:t>
            </a:r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결측치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개별재무제표로 대체</a:t>
            </a:r>
          </a:p>
          <a:p>
            <a:endParaRPr kumimoji="1"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35B08D1-7A83-1148-83CE-F93323464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9055100"/>
            <a:ext cx="10490200" cy="812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9F7D92-6B75-334E-B503-850DD94E3A49}"/>
              </a:ext>
            </a:extLst>
          </p:cNvPr>
          <p:cNvSpPr txBox="1"/>
          <p:nvPr/>
        </p:nvSpPr>
        <p:spPr>
          <a:xfrm>
            <a:off x="711200" y="8529145"/>
            <a:ext cx="806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종목코드와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회계년도에 맞춰서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TS2000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데이터와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KRX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에서 가져온 데이터 합치기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E42EF2-FBC1-4A47-85CD-AA827C32F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85" y="2191266"/>
            <a:ext cx="7805815" cy="3467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3B988D-EFA6-CE4E-AFB8-58B9E88F9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16" y="6452134"/>
            <a:ext cx="6604000" cy="4439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B28F6F7-FE60-364F-B59F-3A501A600038}"/>
              </a:ext>
            </a:extLst>
          </p:cNvPr>
          <p:cNvSpPr/>
          <p:nvPr/>
        </p:nvSpPr>
        <p:spPr>
          <a:xfrm>
            <a:off x="804785" y="6994556"/>
            <a:ext cx="3114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금융</a:t>
            </a:r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우선주</a:t>
            </a:r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외국계기업 제외</a:t>
            </a:r>
            <a:endParaRPr kumimoji="1"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377A711D-80D7-B241-934A-337D9E2F9DDE}"/>
              </a:ext>
            </a:extLst>
          </p:cNvPr>
          <p:cNvSpPr txBox="1"/>
          <p:nvPr/>
        </p:nvSpPr>
        <p:spPr>
          <a:xfrm>
            <a:off x="15272439" y="8928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12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47816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DE3E4A0-3292-5342-814B-B8C9787E8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48" y="2476500"/>
            <a:ext cx="6794500" cy="1828800"/>
          </a:xfrm>
          <a:prstGeom prst="rect">
            <a:avLst/>
          </a:prstGeom>
        </p:spPr>
      </p:pic>
      <p:grpSp>
        <p:nvGrpSpPr>
          <p:cNvPr id="10" name="Group 12">
            <a:extLst>
              <a:ext uri="{FF2B5EF4-FFF2-40B4-BE49-F238E27FC236}">
                <a16:creationId xmlns:a16="http://schemas.microsoft.com/office/drawing/2014/main" id="{4131944F-B792-BC46-9D04-9EB76A17BB0F}"/>
              </a:ext>
            </a:extLst>
          </p:cNvPr>
          <p:cNvGrpSpPr/>
          <p:nvPr/>
        </p:nvGrpSpPr>
        <p:grpSpPr>
          <a:xfrm>
            <a:off x="914400" y="647700"/>
            <a:ext cx="1562949" cy="417760"/>
            <a:chOff x="0" y="0"/>
            <a:chExt cx="570168" cy="1524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2466C76-DB59-6F42-9687-A2933BDAB86B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4" name="TextBox 6">
            <a:extLst>
              <a:ext uri="{FF2B5EF4-FFF2-40B4-BE49-F238E27FC236}">
                <a16:creationId xmlns:a16="http://schemas.microsoft.com/office/drawing/2014/main" id="{E8A0DAC5-CD3D-0844-A5DC-68E013277B29}"/>
              </a:ext>
            </a:extLst>
          </p:cNvPr>
          <p:cNvSpPr txBox="1"/>
          <p:nvPr/>
        </p:nvSpPr>
        <p:spPr>
          <a:xfrm>
            <a:off x="1323474" y="868114"/>
            <a:ext cx="123925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데이터 병합 및 대체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7D20A-DCF9-6346-A758-6911FD191235}"/>
              </a:ext>
            </a:extLst>
          </p:cNvPr>
          <p:cNvSpPr txBox="1"/>
          <p:nvPr/>
        </p:nvSpPr>
        <p:spPr>
          <a:xfrm>
            <a:off x="914400" y="1987034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결측치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제거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B562E-9BDE-3446-99FA-FA3513243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48" y="4914900"/>
            <a:ext cx="5842000" cy="2222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ECC8C5-1FD8-2F47-840F-6E4C675B5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48" y="7808466"/>
            <a:ext cx="5448300" cy="393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B94E72-CC1D-7B45-AF79-10B1F0E7D6B9}"/>
              </a:ext>
            </a:extLst>
          </p:cNvPr>
          <p:cNvSpPr txBox="1"/>
          <p:nvPr/>
        </p:nvSpPr>
        <p:spPr>
          <a:xfrm>
            <a:off x="914400" y="447783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회계년도뒤에 불필요한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/12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제거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DA26C-CCD8-6445-8FDA-E6FEAF13D606}"/>
              </a:ext>
            </a:extLst>
          </p:cNvPr>
          <p:cNvSpPr txBox="1"/>
          <p:nvPr/>
        </p:nvSpPr>
        <p:spPr>
          <a:xfrm>
            <a:off x="972207" y="742950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회사명앞에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주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삭제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2E21C9-5C14-8345-802C-5FD0C2FAF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9231978"/>
            <a:ext cx="77597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9C006C-B719-7443-9ECD-7524E7AEE0E5}"/>
              </a:ext>
            </a:extLst>
          </p:cNvPr>
          <p:cNvSpPr txBox="1"/>
          <p:nvPr/>
        </p:nvSpPr>
        <p:spPr>
          <a:xfrm>
            <a:off x="927322" y="8648700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ROA, NEW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컬럼 생성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82D826-6349-D747-8486-B6B931F7B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680" y="9185619"/>
            <a:ext cx="4813300" cy="495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2FE37-6AF3-C04B-9D9A-FD8E5CA726F7}"/>
              </a:ext>
            </a:extLst>
          </p:cNvPr>
          <p:cNvSpPr txBox="1"/>
          <p:nvPr/>
        </p:nvSpPr>
        <p:spPr>
          <a:xfrm>
            <a:off x="9690538" y="723900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네이버에서 </a:t>
            </a:r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수정종가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컬럼 가져오기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크롤링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A46469C-7266-5F4A-A088-77D703A13A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345350"/>
            <a:ext cx="7470228" cy="6849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659A6E-C82B-874D-B5D2-5D847C46A3C0}"/>
              </a:ext>
            </a:extLst>
          </p:cNvPr>
          <p:cNvSpPr txBox="1"/>
          <p:nvPr/>
        </p:nvSpPr>
        <p:spPr>
          <a:xfrm>
            <a:off x="9690538" y="877049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수익률 컬럼 생성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3A51C972-8C49-A146-8758-41B38F8E6052}"/>
              </a:ext>
            </a:extLst>
          </p:cNvPr>
          <p:cNvSpPr txBox="1"/>
          <p:nvPr/>
        </p:nvSpPr>
        <p:spPr>
          <a:xfrm>
            <a:off x="16078200" y="9783551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13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7795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664905-B46F-3D47-B4E3-517CC05C80DD}"/>
              </a:ext>
            </a:extLst>
          </p:cNvPr>
          <p:cNvSpPr/>
          <p:nvPr/>
        </p:nvSpPr>
        <p:spPr>
          <a:xfrm>
            <a:off x="3384576" y="2019300"/>
            <a:ext cx="22669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>
                <a:effectLst/>
                <a:latin typeface="BM Jua" panose="02020603020101020101" pitchFamily="18" charset="-127"/>
                <a:ea typeface="BM Jua" panose="02020603020101020101" pitchFamily="18" charset="-127"/>
              </a:rPr>
              <a:t>이상치 제거 전</a:t>
            </a:r>
          </a:p>
        </p:txBody>
      </p:sp>
      <p:grpSp>
        <p:nvGrpSpPr>
          <p:cNvPr id="3" name="Group 12">
            <a:extLst>
              <a:ext uri="{FF2B5EF4-FFF2-40B4-BE49-F238E27FC236}">
                <a16:creationId xmlns:a16="http://schemas.microsoft.com/office/drawing/2014/main" id="{5B4BC90F-EDC5-C546-90F5-B61DCCFE5BC9}"/>
              </a:ext>
            </a:extLst>
          </p:cNvPr>
          <p:cNvGrpSpPr/>
          <p:nvPr/>
        </p:nvGrpSpPr>
        <p:grpSpPr>
          <a:xfrm>
            <a:off x="914400" y="723900"/>
            <a:ext cx="1562949" cy="417760"/>
            <a:chOff x="0" y="0"/>
            <a:chExt cx="570168" cy="1524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5EBF65A7-4342-D74B-B01B-BE574000871C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92A4B062-B0F4-144E-9481-BFC7A3F54671}"/>
              </a:ext>
            </a:extLst>
          </p:cNvPr>
          <p:cNvSpPr txBox="1"/>
          <p:nvPr/>
        </p:nvSpPr>
        <p:spPr>
          <a:xfrm>
            <a:off x="1524000" y="951830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EDA(Boxplot)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78E340-5B06-4448-9952-CD004AC6BA5A}"/>
              </a:ext>
            </a:extLst>
          </p:cNvPr>
          <p:cNvSpPr/>
          <p:nvPr/>
        </p:nvSpPr>
        <p:spPr>
          <a:xfrm>
            <a:off x="12496800" y="1998702"/>
            <a:ext cx="22669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>
                <a:effectLst/>
                <a:latin typeface="BM Jua" panose="02020603020101020101" pitchFamily="18" charset="-127"/>
                <a:ea typeface="BM Jua" panose="02020603020101020101" pitchFamily="18" charset="-127"/>
              </a:rPr>
              <a:t>이상치 제거 후</a:t>
            </a:r>
          </a:p>
        </p:txBody>
      </p:sp>
      <p:sp>
        <p:nvSpPr>
          <p:cNvPr id="14" name="AutoShape 15">
            <a:extLst>
              <a:ext uri="{FF2B5EF4-FFF2-40B4-BE49-F238E27FC236}">
                <a16:creationId xmlns:a16="http://schemas.microsoft.com/office/drawing/2014/main" id="{12093EE3-4AF7-D147-AE0C-361E1DDD0C3D}"/>
              </a:ext>
            </a:extLst>
          </p:cNvPr>
          <p:cNvSpPr/>
          <p:nvPr/>
        </p:nvSpPr>
        <p:spPr>
          <a:xfrm>
            <a:off x="9207457" y="800100"/>
            <a:ext cx="12743" cy="9372600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5D4BAA-6938-6D47-B8A7-C53DC0CC2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73298"/>
            <a:ext cx="7414793" cy="74147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5F5876-D405-BD41-8FE7-6970E9FD0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490" y="2567407"/>
            <a:ext cx="7462910" cy="7452893"/>
          </a:xfrm>
          <a:prstGeom prst="rect">
            <a:avLst/>
          </a:prstGeom>
        </p:spPr>
      </p:pic>
      <p:sp>
        <p:nvSpPr>
          <p:cNvPr id="16" name="TextBox 6">
            <a:extLst>
              <a:ext uri="{FF2B5EF4-FFF2-40B4-BE49-F238E27FC236}">
                <a16:creationId xmlns:a16="http://schemas.microsoft.com/office/drawing/2014/main" id="{C035B24C-1667-5945-BCDD-C0BF96B8C452}"/>
              </a:ext>
            </a:extLst>
          </p:cNvPr>
          <p:cNvSpPr txBox="1"/>
          <p:nvPr/>
        </p:nvSpPr>
        <p:spPr>
          <a:xfrm>
            <a:off x="16148739" y="99187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14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518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664905-B46F-3D47-B4E3-517CC05C80DD}"/>
              </a:ext>
            </a:extLst>
          </p:cNvPr>
          <p:cNvSpPr/>
          <p:nvPr/>
        </p:nvSpPr>
        <p:spPr>
          <a:xfrm>
            <a:off x="3384576" y="2684502"/>
            <a:ext cx="22669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>
                <a:effectLst/>
                <a:latin typeface="BM Jua" panose="02020603020101020101" pitchFamily="18" charset="-127"/>
                <a:ea typeface="BM Jua" panose="02020603020101020101" pitchFamily="18" charset="-127"/>
              </a:rPr>
              <a:t>이상치 제거 전</a:t>
            </a:r>
          </a:p>
        </p:txBody>
      </p:sp>
      <p:grpSp>
        <p:nvGrpSpPr>
          <p:cNvPr id="3" name="Group 12">
            <a:extLst>
              <a:ext uri="{FF2B5EF4-FFF2-40B4-BE49-F238E27FC236}">
                <a16:creationId xmlns:a16="http://schemas.microsoft.com/office/drawing/2014/main" id="{5B4BC90F-EDC5-C546-90F5-B61DCCFE5BC9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5EBF65A7-4342-D74B-B01B-BE574000871C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92A4B062-B0F4-144E-9481-BFC7A3F54671}"/>
              </a:ext>
            </a:extLst>
          </p:cNvPr>
          <p:cNvSpPr txBox="1"/>
          <p:nvPr/>
        </p:nvSpPr>
        <p:spPr>
          <a:xfrm>
            <a:off x="1524000" y="1180430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EDA(QQ Plot)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78E340-5B06-4448-9952-CD004AC6BA5A}"/>
              </a:ext>
            </a:extLst>
          </p:cNvPr>
          <p:cNvSpPr/>
          <p:nvPr/>
        </p:nvSpPr>
        <p:spPr>
          <a:xfrm>
            <a:off x="12496800" y="2760702"/>
            <a:ext cx="22669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>
                <a:effectLst/>
                <a:latin typeface="BM Jua" panose="02020603020101020101" pitchFamily="18" charset="-127"/>
                <a:ea typeface="BM Jua" panose="02020603020101020101" pitchFamily="18" charset="-127"/>
              </a:rPr>
              <a:t>이상치 제거 후</a:t>
            </a:r>
          </a:p>
        </p:txBody>
      </p:sp>
      <p:sp>
        <p:nvSpPr>
          <p:cNvPr id="16" name="AutoShape 15">
            <a:extLst>
              <a:ext uri="{FF2B5EF4-FFF2-40B4-BE49-F238E27FC236}">
                <a16:creationId xmlns:a16="http://schemas.microsoft.com/office/drawing/2014/main" id="{39910A6F-E230-8B40-957C-D705637F61FE}"/>
              </a:ext>
            </a:extLst>
          </p:cNvPr>
          <p:cNvSpPr/>
          <p:nvPr/>
        </p:nvSpPr>
        <p:spPr>
          <a:xfrm>
            <a:off x="9167646" y="571500"/>
            <a:ext cx="12743" cy="9372600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24602D1F-23D8-4445-B97B-0B73E9B3966C}"/>
              </a:ext>
            </a:extLst>
          </p:cNvPr>
          <p:cNvSpPr txBox="1"/>
          <p:nvPr/>
        </p:nvSpPr>
        <p:spPr>
          <a:xfrm>
            <a:off x="15392400" y="9390484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15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F81AB1-66E2-324A-B240-C4F2F4A7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6369"/>
            <a:ext cx="9087599" cy="45551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5A1D21-B22E-1B41-8381-AF5E70ACD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3619500"/>
            <a:ext cx="9032557" cy="452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28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3177AE2B-1199-0A47-B958-5995CF7245DA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B266BBDB-F0CB-374E-9C24-1F1FA9C2E4D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ADA416D0-2EB9-964D-96CE-BC2508A03FE5}"/>
              </a:ext>
            </a:extLst>
          </p:cNvPr>
          <p:cNvSpPr txBox="1"/>
          <p:nvPr/>
        </p:nvSpPr>
        <p:spPr>
          <a:xfrm>
            <a:off x="1524000" y="1180430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Standard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스케일링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EFD1C4-47A9-5744-A4E2-C91318ABA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524708"/>
            <a:ext cx="7213600" cy="204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205BBA-8B0B-0644-ADBA-ABE377DEF983}"/>
              </a:ext>
            </a:extLst>
          </p:cNvPr>
          <p:cNvSpPr txBox="1"/>
          <p:nvPr/>
        </p:nvSpPr>
        <p:spPr>
          <a:xfrm>
            <a:off x="15316200" y="93980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16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2A9C48-67E2-6D4F-8144-7930415B8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4914900"/>
            <a:ext cx="12458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43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">
            <a:extLst>
              <a:ext uri="{FF2B5EF4-FFF2-40B4-BE49-F238E27FC236}">
                <a16:creationId xmlns:a16="http://schemas.microsoft.com/office/drawing/2014/main" id="{9F708EF6-146E-1C48-A341-577CA1089F80}"/>
              </a:ext>
            </a:extLst>
          </p:cNvPr>
          <p:cNvGrpSpPr/>
          <p:nvPr/>
        </p:nvGrpSpPr>
        <p:grpSpPr>
          <a:xfrm>
            <a:off x="914400" y="647700"/>
            <a:ext cx="1562949" cy="417760"/>
            <a:chOff x="0" y="0"/>
            <a:chExt cx="570168" cy="1524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49221E80-E60D-CB49-8A4B-0CD58EE37F67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1BAD56B4-EA3A-2A4E-901A-24A10ADA868E}"/>
              </a:ext>
            </a:extLst>
          </p:cNvPr>
          <p:cNvSpPr txBox="1"/>
          <p:nvPr/>
        </p:nvSpPr>
        <p:spPr>
          <a:xfrm>
            <a:off x="1323475" y="944314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최종 데이터프레임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C0875ED-8AB6-884C-BD5B-E9A282E64EED}"/>
              </a:ext>
            </a:extLst>
          </p:cNvPr>
          <p:cNvSpPr txBox="1"/>
          <p:nvPr/>
        </p:nvSpPr>
        <p:spPr>
          <a:xfrm>
            <a:off x="15468600" y="938664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17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34835E-A1BA-2147-8829-E176FFB28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340100"/>
            <a:ext cx="17710892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70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495206" y="-38100"/>
            <a:ext cx="10058401" cy="10820400"/>
            <a:chOff x="0" y="0"/>
            <a:chExt cx="177212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72121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539139" y="93853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18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F5DD7AB9-A4D2-F642-9F8B-0CCB84B43975}"/>
              </a:ext>
            </a:extLst>
          </p:cNvPr>
          <p:cNvGrpSpPr/>
          <p:nvPr/>
        </p:nvGrpSpPr>
        <p:grpSpPr>
          <a:xfrm>
            <a:off x="6324600" y="802435"/>
            <a:ext cx="1562949" cy="417760"/>
            <a:chOff x="0" y="0"/>
            <a:chExt cx="570168" cy="1524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E39C846-13D5-5E4A-A772-06693E774E45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8" name="TextBox 8">
            <a:extLst>
              <a:ext uri="{FF2B5EF4-FFF2-40B4-BE49-F238E27FC236}">
                <a16:creationId xmlns:a16="http://schemas.microsoft.com/office/drawing/2014/main" id="{2DC2C326-190B-FE4A-A094-6035C2125A77}"/>
              </a:ext>
            </a:extLst>
          </p:cNvPr>
          <p:cNvSpPr txBox="1"/>
          <p:nvPr/>
        </p:nvSpPr>
        <p:spPr>
          <a:xfrm>
            <a:off x="7028281" y="846772"/>
            <a:ext cx="1305126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kumimoji="1" lang="ko-KR" altLang="en-US" sz="9600" b="1" dirty="0" err="1">
                <a:latin typeface="BM Jua" panose="02020603020101020101" pitchFamily="18" charset="-127"/>
                <a:ea typeface="BM Jua" panose="02020603020101020101" pitchFamily="18" charset="-127"/>
              </a:rPr>
              <a:t>팩터</a:t>
            </a:r>
            <a:r>
              <a:rPr kumimoji="1" lang="ko-KR" altLang="en-US" sz="9600" b="1" dirty="0">
                <a:latin typeface="BM Jua" panose="02020603020101020101" pitchFamily="18" charset="-127"/>
                <a:ea typeface="BM Jua" panose="02020603020101020101" pitchFamily="18" charset="-127"/>
              </a:rPr>
              <a:t> 선정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634C6F-CBBD-204A-96F9-182EC02791E4}"/>
              </a:ext>
            </a:extLst>
          </p:cNvPr>
          <p:cNvSpPr/>
          <p:nvPr/>
        </p:nvSpPr>
        <p:spPr>
          <a:xfrm>
            <a:off x="2717138" y="4101272"/>
            <a:ext cx="105918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35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 </a:t>
            </a:r>
            <a:r>
              <a:rPr kumimoji="1" lang="en-US" altLang="ko-KR" sz="35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35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후보 변수</a:t>
            </a:r>
            <a:endParaRPr kumimoji="1" lang="en-US" altLang="ko-KR" sz="35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b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ko-KR" altLang="en-US" sz="23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밸류</a:t>
            </a: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PBR, PER, PCR, PSR, EY</a:t>
            </a:r>
            <a:b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모멘텀 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수익성</a:t>
            </a:r>
            <a:b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퀄리티 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ROE, ROA,</a:t>
            </a: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23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판관비</a:t>
            </a:r>
            <a:b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RND - RDS, PRR, RDO, RDN</a:t>
            </a:r>
            <a:endParaRPr kumimoji="1" lang="ko-KR" altLang="en-US" sz="23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3" name="아래쪽 화살표[D] 22">
            <a:extLst>
              <a:ext uri="{FF2B5EF4-FFF2-40B4-BE49-F238E27FC236}">
                <a16:creationId xmlns:a16="http://schemas.microsoft.com/office/drawing/2014/main" id="{544CBD12-EF92-BF41-8F8D-4E85E64EA31B}"/>
              </a:ext>
            </a:extLst>
          </p:cNvPr>
          <p:cNvSpPr/>
          <p:nvPr/>
        </p:nvSpPr>
        <p:spPr>
          <a:xfrm rot="16200000">
            <a:off x="8271557" y="4118656"/>
            <a:ext cx="1821087" cy="312420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20D728-65FE-634E-81D4-76755B83CA90}"/>
              </a:ext>
            </a:extLst>
          </p:cNvPr>
          <p:cNvSpPr txBox="1"/>
          <p:nvPr/>
        </p:nvSpPr>
        <p:spPr>
          <a:xfrm>
            <a:off x="8229600" y="5480702"/>
            <a:ext cx="45262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선형 회귀분석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46195D95-8A1F-5548-82BE-F26A497D4B9A}"/>
              </a:ext>
            </a:extLst>
          </p:cNvPr>
          <p:cNvSpPr/>
          <p:nvPr/>
        </p:nvSpPr>
        <p:spPr>
          <a:xfrm>
            <a:off x="2394303" y="3467100"/>
            <a:ext cx="4685977" cy="419100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74AA74A-FC47-A14A-BE51-BD45D38DA9E4}"/>
              </a:ext>
            </a:extLst>
          </p:cNvPr>
          <p:cNvSpPr/>
          <p:nvPr/>
        </p:nvSpPr>
        <p:spPr>
          <a:xfrm>
            <a:off x="11120269" y="3467100"/>
            <a:ext cx="4685977" cy="419100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7ECC33-C71D-B249-B38E-036D37F34769}"/>
              </a:ext>
            </a:extLst>
          </p:cNvPr>
          <p:cNvSpPr/>
          <p:nvPr/>
        </p:nvSpPr>
        <p:spPr>
          <a:xfrm>
            <a:off x="11622834" y="3924301"/>
            <a:ext cx="9144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en-US" sz="35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  최종 변수</a:t>
            </a:r>
            <a:endParaRPr kumimoji="1" lang="en-US" altLang="ko-KR" sz="35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b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ko-KR" altLang="en-US" sz="23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밸류</a:t>
            </a: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PBR</a:t>
            </a:r>
            <a:b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모멘텀 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수익성</a:t>
            </a:r>
            <a:b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ko-KR" altLang="en-US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퀄리티 </a:t>
            </a: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 ROE</a:t>
            </a:r>
            <a:b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23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RND - RDS</a:t>
            </a:r>
            <a:endParaRPr lang="ko-KR" altLang="en-US" sz="23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FEC16F1-281D-5246-8A81-0720FC336C20}"/>
              </a:ext>
            </a:extLst>
          </p:cNvPr>
          <p:cNvSpPr/>
          <p:nvPr/>
        </p:nvSpPr>
        <p:spPr>
          <a:xfrm>
            <a:off x="11619407" y="5387866"/>
            <a:ext cx="2297188" cy="4571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3D498D90-5EF9-4449-B92D-99AFEC1DCD44}"/>
              </a:ext>
            </a:extLst>
          </p:cNvPr>
          <p:cNvSpPr/>
          <p:nvPr/>
        </p:nvSpPr>
        <p:spPr>
          <a:xfrm>
            <a:off x="11607286" y="6077297"/>
            <a:ext cx="2297188" cy="667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4870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2391410" cy="125951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91410" cy="12595168"/>
            </a:xfrm>
            <a:custGeom>
              <a:avLst/>
              <a:gdLst/>
              <a:ahLst/>
              <a:cxnLst/>
              <a:rect l="l" t="t" r="r" b="b"/>
              <a:pathLst>
                <a:path w="22391410" h="12595168">
                  <a:moveTo>
                    <a:pt x="0" y="0"/>
                  </a:moveTo>
                  <a:lnTo>
                    <a:pt x="0" y="12595168"/>
                  </a:lnTo>
                  <a:lnTo>
                    <a:pt x="22391410" y="12595168"/>
                  </a:lnTo>
                  <a:lnTo>
                    <a:pt x="22391410" y="0"/>
                  </a:lnTo>
                  <a:lnTo>
                    <a:pt x="0" y="0"/>
                  </a:lnTo>
                  <a:close/>
                  <a:moveTo>
                    <a:pt x="22330449" y="12534208"/>
                  </a:moveTo>
                  <a:lnTo>
                    <a:pt x="59690" y="12534208"/>
                  </a:lnTo>
                  <a:lnTo>
                    <a:pt x="59690" y="59690"/>
                  </a:lnTo>
                  <a:lnTo>
                    <a:pt x="22330449" y="59690"/>
                  </a:lnTo>
                  <a:lnTo>
                    <a:pt x="22330449" y="12534208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323474" y="9258300"/>
            <a:ext cx="13697978" cy="0"/>
          </a:xfrm>
          <a:prstGeom prst="line">
            <a:avLst/>
          </a:prstGeom>
          <a:ln w="19050" cap="flat">
            <a:solidFill>
              <a:srgbClr val="F9C0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5272439" y="9078912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19200" y="1104900"/>
            <a:ext cx="11142167" cy="875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sz="8500" b="1" dirty="0">
                <a:solidFill>
                  <a:srgbClr val="000000"/>
                </a:solidFill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19478" y="4837569"/>
            <a:ext cx="3957722" cy="458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주제 선정이유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6800" y="3314700"/>
            <a:ext cx="2943426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06078" y="4845136"/>
            <a:ext cx="3957722" cy="450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 err="1">
                <a:solidFill>
                  <a:srgbClr val="F9C041"/>
                </a:solidFill>
                <a:latin typeface="Montserrat Bold"/>
              </a:rPr>
              <a:t>워크플로우</a:t>
            </a:r>
            <a:endParaRPr lang="en-US" sz="4000" b="1" dirty="0">
              <a:solidFill>
                <a:srgbClr val="F9C041"/>
              </a:solidFill>
              <a:latin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08222" y="3317637"/>
            <a:ext cx="2680860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4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81363" y="3332496"/>
            <a:ext cx="2474256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01652" y="3314700"/>
            <a:ext cx="2721682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3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939878" y="3304318"/>
            <a:ext cx="2363335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5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6800" y="6155505"/>
            <a:ext cx="2599669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06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FDD1733C-C3F7-374D-81F9-626F18ED441E}"/>
              </a:ext>
            </a:extLst>
          </p:cNvPr>
          <p:cNvSpPr txBox="1"/>
          <p:nvPr/>
        </p:nvSpPr>
        <p:spPr>
          <a:xfrm>
            <a:off x="7800474" y="4838700"/>
            <a:ext cx="3781926" cy="457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 err="1">
                <a:solidFill>
                  <a:srgbClr val="F9C041"/>
                </a:solidFill>
                <a:latin typeface="+mj-ea"/>
                <a:ea typeface="+mj-ea"/>
              </a:rPr>
              <a:t>타임테이블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1A380C90-A890-4547-B522-8080C01BAEE9}"/>
              </a:ext>
            </a:extLst>
          </p:cNvPr>
          <p:cNvSpPr txBox="1"/>
          <p:nvPr/>
        </p:nvSpPr>
        <p:spPr>
          <a:xfrm>
            <a:off x="1081388" y="7868002"/>
            <a:ext cx="3957722" cy="458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 err="1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팩터</a:t>
            </a: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 선정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65A3F334-4034-0F48-8AE5-D3918C6AEDA0}"/>
              </a:ext>
            </a:extLst>
          </p:cNvPr>
          <p:cNvSpPr txBox="1"/>
          <p:nvPr/>
        </p:nvSpPr>
        <p:spPr>
          <a:xfrm>
            <a:off x="1026376" y="4842905"/>
            <a:ext cx="3957722" cy="458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팀 소개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4827D895-A755-5345-80B1-6B1E3478AFA5}"/>
              </a:ext>
            </a:extLst>
          </p:cNvPr>
          <p:cNvSpPr txBox="1"/>
          <p:nvPr/>
        </p:nvSpPr>
        <p:spPr>
          <a:xfrm>
            <a:off x="14939878" y="4769180"/>
            <a:ext cx="3957722" cy="450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>
                <a:solidFill>
                  <a:srgbClr val="F9C041"/>
                </a:solidFill>
                <a:latin typeface="Montserrat Bold"/>
              </a:rPr>
              <a:t>전처리 과정</a:t>
            </a:r>
            <a:endParaRPr lang="en-US" sz="4000" b="1" dirty="0">
              <a:solidFill>
                <a:srgbClr val="F9C041"/>
              </a:solidFill>
              <a:latin typeface="Montserrat Bold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35E5A8E4-1C1C-CF47-A6F1-311690141553}"/>
              </a:ext>
            </a:extLst>
          </p:cNvPr>
          <p:cNvSpPr txBox="1"/>
          <p:nvPr/>
        </p:nvSpPr>
        <p:spPr>
          <a:xfrm>
            <a:off x="4333490" y="6107676"/>
            <a:ext cx="2599669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7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DFAD78E2-336D-6C45-9147-545EF214EA81}"/>
              </a:ext>
            </a:extLst>
          </p:cNvPr>
          <p:cNvSpPr txBox="1"/>
          <p:nvPr/>
        </p:nvSpPr>
        <p:spPr>
          <a:xfrm>
            <a:off x="4191000" y="7820173"/>
            <a:ext cx="3957722" cy="458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자산 분배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08027925-EC01-4144-AC2A-49266F63F06F}"/>
              </a:ext>
            </a:extLst>
          </p:cNvPr>
          <p:cNvSpPr txBox="1"/>
          <p:nvPr/>
        </p:nvSpPr>
        <p:spPr>
          <a:xfrm>
            <a:off x="7849451" y="6059847"/>
            <a:ext cx="2599669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8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05ADC6EE-5864-4040-86DB-7B1404C4645E}"/>
              </a:ext>
            </a:extLst>
          </p:cNvPr>
          <p:cNvSpPr txBox="1"/>
          <p:nvPr/>
        </p:nvSpPr>
        <p:spPr>
          <a:xfrm>
            <a:off x="7930329" y="7734300"/>
            <a:ext cx="3957722" cy="438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성능테스트</a:t>
            </a:r>
            <a:endParaRPr lang="en-US" altLang="ko-KR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6393A284-84A7-0545-813F-18B764B84432}"/>
              </a:ext>
            </a:extLst>
          </p:cNvPr>
          <p:cNvSpPr txBox="1"/>
          <p:nvPr/>
        </p:nvSpPr>
        <p:spPr>
          <a:xfrm>
            <a:off x="11353800" y="5981700"/>
            <a:ext cx="2599669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sz="12000" b="1" dirty="0">
                <a:solidFill>
                  <a:srgbClr val="F9C041"/>
                </a:solidFill>
              </a:rPr>
              <a:t>0</a:t>
            </a:r>
            <a:r>
              <a:rPr lang="en-US" altLang="ko-KR" sz="12000" b="1" dirty="0">
                <a:solidFill>
                  <a:srgbClr val="F9C041"/>
                </a:solidFill>
              </a:rPr>
              <a:t>9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D3313E3D-6755-E645-B363-1338DE772759}"/>
              </a:ext>
            </a:extLst>
          </p:cNvPr>
          <p:cNvSpPr txBox="1"/>
          <p:nvPr/>
        </p:nvSpPr>
        <p:spPr>
          <a:xfrm>
            <a:off x="14935200" y="5944472"/>
            <a:ext cx="2599669" cy="150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</a:pPr>
            <a:r>
              <a:rPr lang="en-US" altLang="ko-KR" sz="12000" b="1" dirty="0">
                <a:solidFill>
                  <a:srgbClr val="F9C041"/>
                </a:solidFill>
              </a:rPr>
              <a:t>10</a:t>
            </a:r>
            <a:endParaRPr lang="en-US" sz="12000" b="1" dirty="0">
              <a:solidFill>
                <a:srgbClr val="F9C041"/>
              </a:solidFill>
            </a:endParaRPr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7A4370CE-051B-C944-AA19-8FDBE41BC926}"/>
              </a:ext>
            </a:extLst>
          </p:cNvPr>
          <p:cNvSpPr txBox="1"/>
          <p:nvPr/>
        </p:nvSpPr>
        <p:spPr>
          <a:xfrm>
            <a:off x="14949788" y="7656969"/>
            <a:ext cx="3957722" cy="458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레퍼런스</a:t>
            </a:r>
            <a:endParaRPr lang="en-US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D4B59700-0D4F-B84B-A61C-2E59D1FA7F45}"/>
              </a:ext>
            </a:extLst>
          </p:cNvPr>
          <p:cNvSpPr txBox="1"/>
          <p:nvPr/>
        </p:nvSpPr>
        <p:spPr>
          <a:xfrm>
            <a:off x="11382850" y="7676397"/>
            <a:ext cx="4847875" cy="438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4000" b="1" dirty="0">
                <a:solidFill>
                  <a:srgbClr val="F9C041"/>
                </a:solidFill>
                <a:latin typeface="+mj-ea"/>
                <a:ea typeface="+mj-ea"/>
                <a:cs typeface="Al Bayan Plain" pitchFamily="2" charset="-78"/>
              </a:rPr>
              <a:t>한계점</a:t>
            </a:r>
            <a:endParaRPr lang="en-US" altLang="ko-KR" sz="4000" b="1" dirty="0">
              <a:solidFill>
                <a:srgbClr val="F9C041"/>
              </a:solidFill>
              <a:latin typeface="+mj-ea"/>
              <a:ea typeface="+mj-ea"/>
              <a:cs typeface="Al Bayan Plain" pitchFamily="2" charset="-7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C53E6751-5365-F24F-9310-0AA504B21F52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3CF18D8C-F17A-744F-9553-9D78A0328CAF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512C08A-BA32-F346-A701-8921C1D093CC}"/>
              </a:ext>
            </a:extLst>
          </p:cNvPr>
          <p:cNvSpPr txBox="1"/>
          <p:nvPr/>
        </p:nvSpPr>
        <p:spPr>
          <a:xfrm>
            <a:off x="1475874" y="1181100"/>
            <a:ext cx="11097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밸류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변수 선정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lang="ko-KR" altLang="en-US" sz="70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다중공선성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확인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93457F-0A9F-9E46-BD34-75B6C2DE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074" y="2614371"/>
            <a:ext cx="6296526" cy="64153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BE17CC-0FA8-DD42-BDDE-62C17C3CA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705100"/>
            <a:ext cx="7845425" cy="5876937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FE72A442-9928-1641-8D04-D330A3534EC2}"/>
              </a:ext>
            </a:extLst>
          </p:cNvPr>
          <p:cNvSpPr/>
          <p:nvPr/>
        </p:nvSpPr>
        <p:spPr>
          <a:xfrm flipH="1" flipV="1">
            <a:off x="8934450" y="3198350"/>
            <a:ext cx="666750" cy="34495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315F982D-03DE-A249-BA4C-BA07730BD9BA}"/>
              </a:ext>
            </a:extLst>
          </p:cNvPr>
          <p:cNvSpPr txBox="1"/>
          <p:nvPr/>
        </p:nvSpPr>
        <p:spPr>
          <a:xfrm>
            <a:off x="15680583" y="96393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19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81286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0EA4F207-1929-F849-A06F-58D966FADC0B}"/>
              </a:ext>
            </a:extLst>
          </p:cNvPr>
          <p:cNvGrpSpPr/>
          <p:nvPr/>
        </p:nvGrpSpPr>
        <p:grpSpPr>
          <a:xfrm>
            <a:off x="914400" y="7239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BC649D57-D46B-9A4B-94C3-1F243908294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3" name="TextBox 6">
            <a:extLst>
              <a:ext uri="{FF2B5EF4-FFF2-40B4-BE49-F238E27FC236}">
                <a16:creationId xmlns:a16="http://schemas.microsoft.com/office/drawing/2014/main" id="{3DE8B3D6-8BFF-FD42-9E52-0BD7F17FF0E2}"/>
              </a:ext>
            </a:extLst>
          </p:cNvPr>
          <p:cNvSpPr txBox="1"/>
          <p:nvPr/>
        </p:nvSpPr>
        <p:spPr>
          <a:xfrm>
            <a:off x="1475875" y="952500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밸류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변수 선정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846F9A1B-6831-D440-A2F2-3FE66F1FACB3}"/>
              </a:ext>
            </a:extLst>
          </p:cNvPr>
          <p:cNvSpPr txBox="1"/>
          <p:nvPr/>
        </p:nvSpPr>
        <p:spPr>
          <a:xfrm>
            <a:off x="15691539" y="9636776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20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553A1D-356B-B946-928B-43B12940E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1866900"/>
            <a:ext cx="5842108" cy="45261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33778E-55A9-AA40-96B1-9D9983EB1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889" y="1921408"/>
            <a:ext cx="5732592" cy="4441292"/>
          </a:xfrm>
          <a:prstGeom prst="rect">
            <a:avLst/>
          </a:prstGeom>
        </p:spPr>
      </p:pic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42FEE419-5DF4-1C43-8514-DDCB51A2B1D2}"/>
              </a:ext>
            </a:extLst>
          </p:cNvPr>
          <p:cNvSpPr/>
          <p:nvPr/>
        </p:nvSpPr>
        <p:spPr>
          <a:xfrm rot="2853186">
            <a:off x="6138003" y="1432228"/>
            <a:ext cx="1130987" cy="1084468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9F2DA4-1417-B348-8C24-1B3C1E9CD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4175" y="1905000"/>
            <a:ext cx="5540132" cy="42921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F853D2-0699-9940-BB57-71523D417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6108874"/>
            <a:ext cx="5638800" cy="43686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075421-1FC7-3F47-AB18-A40F33063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3200" y="6087182"/>
            <a:ext cx="5666798" cy="4390318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5B51F5C5-3C1A-254B-8549-63E8698D35A7}"/>
              </a:ext>
            </a:extLst>
          </p:cNvPr>
          <p:cNvSpPr/>
          <p:nvPr/>
        </p:nvSpPr>
        <p:spPr>
          <a:xfrm>
            <a:off x="6223108" y="1866900"/>
            <a:ext cx="5892692" cy="4267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7861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">
            <a:extLst>
              <a:ext uri="{FF2B5EF4-FFF2-40B4-BE49-F238E27FC236}">
                <a16:creationId xmlns:a16="http://schemas.microsoft.com/office/drawing/2014/main" id="{B66230CD-D63A-5141-842F-81B7191ACDC2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88C285D7-D0C6-1541-94C7-959D8986E3B7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66A9B6-A3C8-5240-AB9D-C64F114FE1DA}"/>
              </a:ext>
            </a:extLst>
          </p:cNvPr>
          <p:cNvSpPr txBox="1"/>
          <p:nvPr/>
        </p:nvSpPr>
        <p:spPr>
          <a:xfrm>
            <a:off x="1475874" y="1181100"/>
            <a:ext cx="1025892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밸류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변수 선정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선형회귀분석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98CFADBD-45F7-D049-B8F6-E5F66EE71632}"/>
              </a:ext>
            </a:extLst>
          </p:cNvPr>
          <p:cNvSpPr txBox="1"/>
          <p:nvPr/>
        </p:nvSpPr>
        <p:spPr>
          <a:xfrm>
            <a:off x="15922969" y="9854278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21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F83B3F-3629-1643-AD60-86379E917252}"/>
              </a:ext>
            </a:extLst>
          </p:cNvPr>
          <p:cNvSpPr txBox="1"/>
          <p:nvPr/>
        </p:nvSpPr>
        <p:spPr>
          <a:xfrm>
            <a:off x="8407155" y="9182100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PBR </a:t>
            </a:r>
            <a:r>
              <a:rPr kumimoji="1" lang="ko-KR" altLang="en-US" dirty="0"/>
              <a:t>선정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AEFE47-1695-9C41-A54D-30842EAD1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86" y="2400300"/>
            <a:ext cx="15909848" cy="7454900"/>
          </a:xfrm>
          <a:prstGeom prst="rect">
            <a:avLst/>
          </a:prstGeom>
        </p:spPr>
      </p:pic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6B98F3B9-31E9-A24E-B09B-644B5C43EB2F}"/>
              </a:ext>
            </a:extLst>
          </p:cNvPr>
          <p:cNvSpPr/>
          <p:nvPr/>
        </p:nvSpPr>
        <p:spPr>
          <a:xfrm>
            <a:off x="4419599" y="4363691"/>
            <a:ext cx="12496800" cy="10668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53537BDE-4426-C049-8547-67CAB65F2FB8}"/>
              </a:ext>
            </a:extLst>
          </p:cNvPr>
          <p:cNvSpPr/>
          <p:nvPr/>
        </p:nvSpPr>
        <p:spPr>
          <a:xfrm rot="7807188">
            <a:off x="9768130" y="3860540"/>
            <a:ext cx="809138" cy="812872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AE047553-4853-7D48-AC4B-3A79774C102C}"/>
              </a:ext>
            </a:extLst>
          </p:cNvPr>
          <p:cNvSpPr/>
          <p:nvPr/>
        </p:nvSpPr>
        <p:spPr>
          <a:xfrm flipH="1" flipV="1">
            <a:off x="1296250" y="4457699"/>
            <a:ext cx="1200563" cy="97279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5AC1FDAB-7996-414D-A849-4B4AAB3E5AAB}"/>
              </a:ext>
            </a:extLst>
          </p:cNvPr>
          <p:cNvSpPr/>
          <p:nvPr/>
        </p:nvSpPr>
        <p:spPr>
          <a:xfrm rot="7807188">
            <a:off x="5500932" y="3936740"/>
            <a:ext cx="809138" cy="812872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EBCFE3-66C9-D041-ABCC-B2A7CE67BC6D}"/>
              </a:ext>
            </a:extLst>
          </p:cNvPr>
          <p:cNvSpPr txBox="1"/>
          <p:nvPr/>
        </p:nvSpPr>
        <p:spPr>
          <a:xfrm>
            <a:off x="9871364" y="8936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353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188883D-82AE-5949-8906-5778FC482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628900"/>
            <a:ext cx="8897018" cy="7019101"/>
          </a:xfrm>
          <a:prstGeom prst="rect">
            <a:avLst/>
          </a:prstGeom>
        </p:spPr>
      </p:pic>
      <p:grpSp>
        <p:nvGrpSpPr>
          <p:cNvPr id="3" name="Group 12">
            <a:extLst>
              <a:ext uri="{FF2B5EF4-FFF2-40B4-BE49-F238E27FC236}">
                <a16:creationId xmlns:a16="http://schemas.microsoft.com/office/drawing/2014/main" id="{A20AAA9B-CD16-9B4B-9F60-9011C444A4B6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44F6B39A-53AF-6A4B-B247-CFDD01207BBD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BCF53D-8904-F54D-8E89-2F3D274BB0B2}"/>
              </a:ext>
            </a:extLst>
          </p:cNvPr>
          <p:cNvSpPr txBox="1"/>
          <p:nvPr/>
        </p:nvSpPr>
        <p:spPr>
          <a:xfrm>
            <a:off x="1475874" y="1181100"/>
            <a:ext cx="1025892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밸류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변수 선정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(LASSO)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C15D7-F46C-2D41-B920-D8109BCDDF14}"/>
              </a:ext>
            </a:extLst>
          </p:cNvPr>
          <p:cNvSpPr txBox="1"/>
          <p:nvPr/>
        </p:nvSpPr>
        <p:spPr>
          <a:xfrm>
            <a:off x="15680583" y="96393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22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91120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0EA4F207-1929-F849-A06F-58D966FADC0B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BC649D57-D46B-9A4B-94C3-1F243908294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065DCD23-8147-4F4B-A4F7-1C7FFAE437B6}"/>
              </a:ext>
            </a:extLst>
          </p:cNvPr>
          <p:cNvSpPr txBox="1"/>
          <p:nvPr/>
        </p:nvSpPr>
        <p:spPr>
          <a:xfrm>
            <a:off x="1323475" y="1172914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모멘텀 변수 유효성 확인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C47CF071-2F1C-DE4E-A347-60F36E767138}"/>
              </a:ext>
            </a:extLst>
          </p:cNvPr>
          <p:cNvSpPr txBox="1"/>
          <p:nvPr/>
        </p:nvSpPr>
        <p:spPr>
          <a:xfrm>
            <a:off x="15615339" y="9690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23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565FED-907C-5C42-B17A-547A62DEB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07" y="2705100"/>
            <a:ext cx="8039100" cy="62282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BFFABE-E9CE-4040-9751-3D7E5DE6F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437" y="3695700"/>
            <a:ext cx="9067800" cy="3098800"/>
          </a:xfrm>
          <a:prstGeom prst="rect">
            <a:avLst/>
          </a:prstGeom>
        </p:spPr>
      </p:pic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B1CD40D-9BD9-684E-BF11-A0BF3A0CEDDC}"/>
              </a:ext>
            </a:extLst>
          </p:cNvPr>
          <p:cNvSpPr/>
          <p:nvPr/>
        </p:nvSpPr>
        <p:spPr>
          <a:xfrm flipH="1" flipV="1">
            <a:off x="13258800" y="4686300"/>
            <a:ext cx="2362200" cy="457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AEBF8A55-57C8-AE4C-A2DD-8712A90077DA}"/>
              </a:ext>
            </a:extLst>
          </p:cNvPr>
          <p:cNvSpPr/>
          <p:nvPr/>
        </p:nvSpPr>
        <p:spPr>
          <a:xfrm rot="7874132">
            <a:off x="11714415" y="4220311"/>
            <a:ext cx="717173" cy="787785"/>
          </a:xfrm>
          <a:prstGeom prst="rightArrow">
            <a:avLst>
              <a:gd name="adj1" fmla="val 52094"/>
              <a:gd name="adj2" fmla="val 50000"/>
            </a:avLst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8EDA0DA5-386C-F346-BCB1-10795D6F78E7}"/>
              </a:ext>
            </a:extLst>
          </p:cNvPr>
          <p:cNvSpPr/>
          <p:nvPr/>
        </p:nvSpPr>
        <p:spPr>
          <a:xfrm flipH="1" flipV="1">
            <a:off x="9086437" y="4686300"/>
            <a:ext cx="1200563" cy="457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7C39B998-A0BC-F74B-AFD3-40D5A166DD95}"/>
              </a:ext>
            </a:extLst>
          </p:cNvPr>
          <p:cNvSpPr/>
          <p:nvPr/>
        </p:nvSpPr>
        <p:spPr>
          <a:xfrm flipH="1" flipV="1">
            <a:off x="10739993" y="4686300"/>
            <a:ext cx="1200563" cy="457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2506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4D061310-C400-4B42-A89F-8D9CD30057DB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2773D94F-383F-794E-B20E-D873B77CBA44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70000C5-9643-5A4C-BB38-54E4FD7D2863}"/>
              </a:ext>
            </a:extLst>
          </p:cNvPr>
          <p:cNvSpPr txBox="1"/>
          <p:nvPr/>
        </p:nvSpPr>
        <p:spPr>
          <a:xfrm>
            <a:off x="1475874" y="1181100"/>
            <a:ext cx="11097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퀄리티 변수 선정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lang="ko-KR" altLang="en-US" sz="70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다중공선성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확인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D834F6-FBEA-214C-BC5A-20F4320B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839169"/>
            <a:ext cx="6324139" cy="61905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E5BFEE-73CB-8340-B77C-FC378842F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2880118"/>
            <a:ext cx="7924800" cy="57685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F4CE7E-CB84-7740-B2A8-FDA5EF7C0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700" y="5403850"/>
            <a:ext cx="698500" cy="349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03EF60-CE85-1849-9995-6D86A331A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3675888"/>
            <a:ext cx="609600" cy="438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208661-83B1-3448-8009-9FBE8F9CE2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950" y="7099300"/>
            <a:ext cx="603250" cy="482600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FB0269FF-3C17-7F43-8D59-7EADB892DA7F}"/>
              </a:ext>
            </a:extLst>
          </p:cNvPr>
          <p:cNvSpPr txBox="1"/>
          <p:nvPr/>
        </p:nvSpPr>
        <p:spPr>
          <a:xfrm>
            <a:off x="15680583" y="96393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24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15490BCD-07AA-7140-8DDA-1CEF7336D83B}"/>
              </a:ext>
            </a:extLst>
          </p:cNvPr>
          <p:cNvSpPr/>
          <p:nvPr/>
        </p:nvSpPr>
        <p:spPr>
          <a:xfrm flipH="1" flipV="1">
            <a:off x="8870950" y="3738858"/>
            <a:ext cx="730250" cy="37594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589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0EA4F207-1929-F849-A06F-58D966FADC0B}"/>
              </a:ext>
            </a:extLst>
          </p:cNvPr>
          <p:cNvGrpSpPr/>
          <p:nvPr/>
        </p:nvGrpSpPr>
        <p:grpSpPr>
          <a:xfrm>
            <a:off x="914400" y="5715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BC649D57-D46B-9A4B-94C3-1F243908294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065DCD23-8147-4F4B-A4F7-1C7FFAE437B6}"/>
              </a:ext>
            </a:extLst>
          </p:cNvPr>
          <p:cNvSpPr txBox="1"/>
          <p:nvPr/>
        </p:nvSpPr>
        <p:spPr>
          <a:xfrm>
            <a:off x="1323475" y="791914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퀄리티 변수 선정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F28496D5-4F2E-F344-9B8A-A107187505B8}"/>
              </a:ext>
            </a:extLst>
          </p:cNvPr>
          <p:cNvSpPr txBox="1"/>
          <p:nvPr/>
        </p:nvSpPr>
        <p:spPr>
          <a:xfrm>
            <a:off x="15615339" y="95377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25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A6E192-B449-814F-94DF-15317BE28F0A}"/>
              </a:ext>
            </a:extLst>
          </p:cNvPr>
          <p:cNvSpPr txBox="1"/>
          <p:nvPr/>
        </p:nvSpPr>
        <p:spPr>
          <a:xfrm>
            <a:off x="8603584" y="9727168"/>
            <a:ext cx="1086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ROE </a:t>
            </a:r>
            <a:r>
              <a:rPr kumimoji="1" lang="ko-KR" altLang="en-US" dirty="0"/>
              <a:t>선정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3CF206-A949-F347-98FD-9FA6E941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4246" y="1638300"/>
            <a:ext cx="6198289" cy="480208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FD76550-3396-0342-92CF-7EC7EDCC0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365" y="1665749"/>
            <a:ext cx="6230039" cy="474570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44A89E8-5646-5240-8EC4-EFB58B4BB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40416"/>
            <a:ext cx="6295335" cy="47954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A83B9A-DFED-AF48-8EDA-A4CCFF57AA35}"/>
              </a:ext>
            </a:extLst>
          </p:cNvPr>
          <p:cNvSpPr/>
          <p:nvPr/>
        </p:nvSpPr>
        <p:spPr>
          <a:xfrm>
            <a:off x="16306800" y="1525507"/>
            <a:ext cx="685800" cy="41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627B51-DB08-0B47-93E2-7939C38BF7D0}"/>
              </a:ext>
            </a:extLst>
          </p:cNvPr>
          <p:cNvSpPr txBox="1"/>
          <p:nvPr/>
        </p:nvSpPr>
        <p:spPr>
          <a:xfrm>
            <a:off x="16227895" y="1675666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 err="1"/>
              <a:t>판관비</a:t>
            </a:r>
            <a:endParaRPr kumimoji="1" lang="ko-KR" altLang="en-US" sz="15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ACC06F0-B9B1-4F4A-AC24-86F74EE0B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729" y="6411450"/>
            <a:ext cx="9004300" cy="3568700"/>
          </a:xfrm>
          <a:prstGeom prst="rect">
            <a:avLst/>
          </a:prstGeom>
        </p:spPr>
      </p:pic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C3FD713B-25D9-7C4A-8142-88442FF8D0B5}"/>
              </a:ext>
            </a:extLst>
          </p:cNvPr>
          <p:cNvSpPr/>
          <p:nvPr/>
        </p:nvSpPr>
        <p:spPr>
          <a:xfrm>
            <a:off x="9028003" y="7770350"/>
            <a:ext cx="2133600" cy="26875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521C6102-B081-EB47-8755-8F1A3FAC9FBA}"/>
              </a:ext>
            </a:extLst>
          </p:cNvPr>
          <p:cNvSpPr/>
          <p:nvPr/>
        </p:nvSpPr>
        <p:spPr>
          <a:xfrm rot="8014125">
            <a:off x="7109543" y="7295752"/>
            <a:ext cx="671666" cy="596812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C4703F6-CFF5-A54B-A508-B6884ACF7976}"/>
              </a:ext>
            </a:extLst>
          </p:cNvPr>
          <p:cNvSpPr/>
          <p:nvPr/>
        </p:nvSpPr>
        <p:spPr>
          <a:xfrm flipH="1" flipV="1">
            <a:off x="6553200" y="7802100"/>
            <a:ext cx="806450" cy="2370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036FB108-7E12-3C49-A574-6DCA04EA6714}"/>
              </a:ext>
            </a:extLst>
          </p:cNvPr>
          <p:cNvSpPr/>
          <p:nvPr/>
        </p:nvSpPr>
        <p:spPr>
          <a:xfrm flipH="1" flipV="1">
            <a:off x="4774729" y="7770350"/>
            <a:ext cx="698500" cy="26875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오른쪽 화살표[R] 40">
            <a:extLst>
              <a:ext uri="{FF2B5EF4-FFF2-40B4-BE49-F238E27FC236}">
                <a16:creationId xmlns:a16="http://schemas.microsoft.com/office/drawing/2014/main" id="{33B8C7F2-19F5-B649-AE5C-EC5DD31D754A}"/>
              </a:ext>
            </a:extLst>
          </p:cNvPr>
          <p:cNvSpPr/>
          <p:nvPr/>
        </p:nvSpPr>
        <p:spPr>
          <a:xfrm rot="2853186">
            <a:off x="219860" y="1172722"/>
            <a:ext cx="1130987" cy="1084468"/>
          </a:xfrm>
          <a:prstGeom prst="rightArrow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5ECB56AD-1C9A-264D-AD8A-33501BB7CBF4}"/>
              </a:ext>
            </a:extLst>
          </p:cNvPr>
          <p:cNvSpPr/>
          <p:nvPr/>
        </p:nvSpPr>
        <p:spPr>
          <a:xfrm>
            <a:off x="304964" y="1607394"/>
            <a:ext cx="6248235" cy="4687706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4AE765-CB75-4248-8422-9B2F301689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0" y="2031069"/>
            <a:ext cx="4699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62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6113EA7-A1C9-DD46-81D5-CBFCEC100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552700"/>
            <a:ext cx="8991600" cy="7093720"/>
          </a:xfrm>
          <a:prstGeom prst="rect">
            <a:avLst/>
          </a:prstGeom>
        </p:spPr>
      </p:pic>
      <p:grpSp>
        <p:nvGrpSpPr>
          <p:cNvPr id="3" name="Group 12">
            <a:extLst>
              <a:ext uri="{FF2B5EF4-FFF2-40B4-BE49-F238E27FC236}">
                <a16:creationId xmlns:a16="http://schemas.microsoft.com/office/drawing/2014/main" id="{C5B20E9E-A468-EA46-8F46-AE8AB8DBA713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B7369285-A4D2-3841-AC97-4AED35EF2F3C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EE64FF6-1CDF-074A-8296-D0EE4E3F9295}"/>
              </a:ext>
            </a:extLst>
          </p:cNvPr>
          <p:cNvSpPr txBox="1"/>
          <p:nvPr/>
        </p:nvSpPr>
        <p:spPr>
          <a:xfrm>
            <a:off x="1475874" y="1181100"/>
            <a:ext cx="1025892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퀄리티 변수 선정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(LASSO)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F2D16-5AC4-5744-AE0E-CCF3A3E933FF}"/>
              </a:ext>
            </a:extLst>
          </p:cNvPr>
          <p:cNvSpPr txBox="1"/>
          <p:nvPr/>
        </p:nvSpPr>
        <p:spPr>
          <a:xfrm>
            <a:off x="15680583" y="96393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26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830E39-83F2-DA4D-8405-4614B7CB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600" y="3848100"/>
            <a:ext cx="685800" cy="40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45C720E-4475-6342-A34D-1176143D0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874" y="2628900"/>
            <a:ext cx="6228926" cy="6336321"/>
          </a:xfrm>
          <a:prstGeom prst="rect">
            <a:avLst/>
          </a:prstGeom>
        </p:spPr>
      </p:pic>
      <p:grpSp>
        <p:nvGrpSpPr>
          <p:cNvPr id="3" name="Group 12">
            <a:extLst>
              <a:ext uri="{FF2B5EF4-FFF2-40B4-BE49-F238E27FC236}">
                <a16:creationId xmlns:a16="http://schemas.microsoft.com/office/drawing/2014/main" id="{48F738AA-956C-9440-91F0-B96F33797555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BE5F7544-122E-5549-9D22-B9757A2E0795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DA9E1D6-F74F-A942-A0EA-39CDC0D39E1D}"/>
              </a:ext>
            </a:extLst>
          </p:cNvPr>
          <p:cNvSpPr txBox="1"/>
          <p:nvPr/>
        </p:nvSpPr>
        <p:spPr>
          <a:xfrm>
            <a:off x="1475874" y="1181100"/>
            <a:ext cx="11097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RND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변수 선정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lang="ko-KR" altLang="en-US" sz="70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다중공선성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확인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A40BCA-FD7D-4C49-9F82-E9A3E4FC2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857500"/>
            <a:ext cx="7696200" cy="5723528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8BE72E2-DCD3-3140-955E-F5A6F3CBA7AD}"/>
              </a:ext>
            </a:extLst>
          </p:cNvPr>
          <p:cNvSpPr/>
          <p:nvPr/>
        </p:nvSpPr>
        <p:spPr>
          <a:xfrm flipH="1" flipV="1">
            <a:off x="9144000" y="3467100"/>
            <a:ext cx="685800" cy="3048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BE8631D-D6FD-564B-BEF8-FCDF23077F55}"/>
              </a:ext>
            </a:extLst>
          </p:cNvPr>
          <p:cNvSpPr txBox="1"/>
          <p:nvPr/>
        </p:nvSpPr>
        <p:spPr>
          <a:xfrm>
            <a:off x="15680583" y="96393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27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54230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01C1B2A4-6BE2-6140-88AA-BFBF2E3A089F}"/>
              </a:ext>
            </a:extLst>
          </p:cNvPr>
          <p:cNvGrpSpPr/>
          <p:nvPr/>
        </p:nvGrpSpPr>
        <p:grpSpPr>
          <a:xfrm>
            <a:off x="914400" y="7239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73D2E299-39D2-7A48-8C59-D25FBAE915DD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1CAF6D6-6DE8-5B46-ABB2-DAC3A878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01" y="1797164"/>
            <a:ext cx="5499540" cy="42607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9FA59F-8BF6-F642-9290-A69FBC5FD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241" y="1771423"/>
            <a:ext cx="5564063" cy="42383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9722C0-1903-F04A-BAE0-F1362C6A7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6057900"/>
            <a:ext cx="5334528" cy="41328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1C9E902-5504-F241-BC87-071023ED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0" y="1726154"/>
            <a:ext cx="5591197" cy="43317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EA7F76-C0DF-664F-8845-74E5BB3DA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100" y="6202116"/>
            <a:ext cx="8813800" cy="3797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B4FF51-DE13-BA45-B357-F32105947327}"/>
              </a:ext>
            </a:extLst>
          </p:cNvPr>
          <p:cNvSpPr txBox="1"/>
          <p:nvPr/>
        </p:nvSpPr>
        <p:spPr>
          <a:xfrm>
            <a:off x="1475874" y="952500"/>
            <a:ext cx="11097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RND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변수 선정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992594A1-F831-774B-B818-98B1FF65ED93}"/>
              </a:ext>
            </a:extLst>
          </p:cNvPr>
          <p:cNvSpPr/>
          <p:nvPr/>
        </p:nvSpPr>
        <p:spPr>
          <a:xfrm flipH="1" flipV="1">
            <a:off x="9829799" y="7200899"/>
            <a:ext cx="838200" cy="129455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049EA0-B550-954C-94DF-92D0DA380B48}"/>
              </a:ext>
            </a:extLst>
          </p:cNvPr>
          <p:cNvSpPr/>
          <p:nvPr/>
        </p:nvSpPr>
        <p:spPr>
          <a:xfrm flipH="1" flipV="1">
            <a:off x="12331698" y="7200899"/>
            <a:ext cx="2070102" cy="129455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EAEB431D-1672-604F-ABF7-A8B4D8B9C3DD}"/>
              </a:ext>
            </a:extLst>
          </p:cNvPr>
          <p:cNvSpPr/>
          <p:nvPr/>
        </p:nvSpPr>
        <p:spPr>
          <a:xfrm rot="8005124">
            <a:off x="10422882" y="6710858"/>
            <a:ext cx="717173" cy="787785"/>
          </a:xfrm>
          <a:prstGeom prst="rightArrow">
            <a:avLst>
              <a:gd name="adj1" fmla="val 52094"/>
              <a:gd name="adj2" fmla="val 50000"/>
            </a:avLst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6D2A65C7-9D87-F74F-9ACD-5A85692F8E59}"/>
              </a:ext>
            </a:extLst>
          </p:cNvPr>
          <p:cNvSpPr/>
          <p:nvPr/>
        </p:nvSpPr>
        <p:spPr>
          <a:xfrm rot="8005124">
            <a:off x="14132416" y="6807006"/>
            <a:ext cx="717173" cy="787785"/>
          </a:xfrm>
          <a:prstGeom prst="rightArrow">
            <a:avLst>
              <a:gd name="adj1" fmla="val 52094"/>
              <a:gd name="adj2" fmla="val 50000"/>
            </a:avLst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BC1FC0BF-2566-094A-AF95-EE213C59C0B3}"/>
              </a:ext>
            </a:extLst>
          </p:cNvPr>
          <p:cNvSpPr txBox="1"/>
          <p:nvPr/>
        </p:nvSpPr>
        <p:spPr>
          <a:xfrm>
            <a:off x="16283554" y="99568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28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51335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8777" y="2946915"/>
            <a:ext cx="4280995" cy="6311385"/>
            <a:chOff x="0" y="0"/>
            <a:chExt cx="6213285" cy="916012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88777" y="3598536"/>
            <a:ext cx="42809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4622532" y="2946915"/>
            <a:ext cx="4280995" cy="6311385"/>
            <a:chOff x="0" y="0"/>
            <a:chExt cx="6213285" cy="9160122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10" name="AutoShape 10"/>
          <p:cNvSpPr/>
          <p:nvPr/>
        </p:nvSpPr>
        <p:spPr>
          <a:xfrm>
            <a:off x="4622532" y="3598536"/>
            <a:ext cx="42809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9156288" y="2946915"/>
            <a:ext cx="4280995" cy="6311385"/>
            <a:chOff x="0" y="0"/>
            <a:chExt cx="6213285" cy="9160122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14" name="AutoShape 14"/>
          <p:cNvSpPr/>
          <p:nvPr/>
        </p:nvSpPr>
        <p:spPr>
          <a:xfrm>
            <a:off x="9156288" y="3598536"/>
            <a:ext cx="42809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493830" y="4084311"/>
            <a:ext cx="3588583" cy="3588583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2"/>
              <a:stretch>
                <a:fillRect t="-10602" b="-39521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F5C853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027586" y="4084311"/>
            <a:ext cx="3588583" cy="3588583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3"/>
              <a:stretch>
                <a:fillRect t="-962" b="-49161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BE50A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561341" y="4084311"/>
            <a:ext cx="3588583" cy="3588583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t="-8995" b="-41128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008D70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984592" y="683817"/>
            <a:ext cx="13376007" cy="1716984"/>
            <a:chOff x="0" y="0"/>
            <a:chExt cx="21126681" cy="2711883"/>
          </a:xfrm>
        </p:grpSpPr>
        <p:sp>
          <p:nvSpPr>
            <p:cNvPr id="25" name="Freeform 25"/>
            <p:cNvSpPr/>
            <p:nvPr/>
          </p:nvSpPr>
          <p:spPr>
            <a:xfrm>
              <a:off x="31750" y="31750"/>
              <a:ext cx="21063181" cy="2648383"/>
            </a:xfrm>
            <a:custGeom>
              <a:avLst/>
              <a:gdLst/>
              <a:ahLst/>
              <a:cxnLst/>
              <a:rect l="l" t="t" r="r" b="b"/>
              <a:pathLst>
                <a:path w="21063181" h="2648383">
                  <a:moveTo>
                    <a:pt x="20970470" y="2648383"/>
                  </a:moveTo>
                  <a:lnTo>
                    <a:pt x="92710" y="2648383"/>
                  </a:lnTo>
                  <a:cubicBezTo>
                    <a:pt x="41910" y="2648383"/>
                    <a:pt x="0" y="2606473"/>
                    <a:pt x="0" y="255567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69201" y="0"/>
                  </a:lnTo>
                  <a:cubicBezTo>
                    <a:pt x="21020001" y="0"/>
                    <a:pt x="21061911" y="41910"/>
                    <a:pt x="21061911" y="92710"/>
                  </a:cubicBezTo>
                  <a:lnTo>
                    <a:pt x="21061911" y="2554403"/>
                  </a:lnTo>
                  <a:cubicBezTo>
                    <a:pt x="21063181" y="2606473"/>
                    <a:pt x="21021270" y="2648383"/>
                    <a:pt x="20970470" y="26483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21126681" cy="2711883"/>
            </a:xfrm>
            <a:custGeom>
              <a:avLst/>
              <a:gdLst/>
              <a:ahLst/>
              <a:cxnLst/>
              <a:rect l="l" t="t" r="r" b="b"/>
              <a:pathLst>
                <a:path w="21126681" h="2711883">
                  <a:moveTo>
                    <a:pt x="21002220" y="59690"/>
                  </a:moveTo>
                  <a:cubicBezTo>
                    <a:pt x="21037781" y="59690"/>
                    <a:pt x="21066990" y="88900"/>
                    <a:pt x="21066990" y="124460"/>
                  </a:cubicBezTo>
                  <a:lnTo>
                    <a:pt x="21066990" y="2587423"/>
                  </a:lnTo>
                  <a:cubicBezTo>
                    <a:pt x="21066990" y="2622983"/>
                    <a:pt x="21037781" y="2652193"/>
                    <a:pt x="21002220" y="2652193"/>
                  </a:cubicBezTo>
                  <a:lnTo>
                    <a:pt x="124460" y="2652193"/>
                  </a:lnTo>
                  <a:cubicBezTo>
                    <a:pt x="88900" y="2652193"/>
                    <a:pt x="59690" y="2622983"/>
                    <a:pt x="59690" y="258742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002220" y="59690"/>
                  </a:lnTo>
                  <a:moveTo>
                    <a:pt x="210022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87423"/>
                  </a:lnTo>
                  <a:cubicBezTo>
                    <a:pt x="0" y="2656003"/>
                    <a:pt x="55880" y="2711883"/>
                    <a:pt x="124460" y="2711883"/>
                  </a:cubicBezTo>
                  <a:lnTo>
                    <a:pt x="21002220" y="2711883"/>
                  </a:lnTo>
                  <a:cubicBezTo>
                    <a:pt x="21070801" y="2711883"/>
                    <a:pt x="21126681" y="2656003"/>
                    <a:pt x="21126681" y="2587423"/>
                  </a:cubicBezTo>
                  <a:lnTo>
                    <a:pt x="21126681" y="124460"/>
                  </a:lnTo>
                  <a:cubicBezTo>
                    <a:pt x="21126681" y="55880"/>
                    <a:pt x="21070801" y="0"/>
                    <a:pt x="21002220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3231680" y="3205422"/>
            <a:ext cx="819386" cy="227854"/>
            <a:chOff x="0" y="0"/>
            <a:chExt cx="1092514" cy="303805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grpSp>
        <p:nvGrpSpPr>
          <p:cNvPr id="47" name="Group 47"/>
          <p:cNvGrpSpPr/>
          <p:nvPr/>
        </p:nvGrpSpPr>
        <p:grpSpPr>
          <a:xfrm>
            <a:off x="7765436" y="3205422"/>
            <a:ext cx="819386" cy="227854"/>
            <a:chOff x="0" y="0"/>
            <a:chExt cx="1092514" cy="30380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grpSp>
        <p:nvGrpSpPr>
          <p:cNvPr id="57" name="Group 57"/>
          <p:cNvGrpSpPr/>
          <p:nvPr/>
        </p:nvGrpSpPr>
        <p:grpSpPr>
          <a:xfrm>
            <a:off x="12299191" y="3205422"/>
            <a:ext cx="819386" cy="227854"/>
            <a:chOff x="0" y="0"/>
            <a:chExt cx="1092514" cy="303805"/>
          </a:xfrm>
        </p:grpSpPr>
        <p:grpSp>
          <p:nvGrpSpPr>
            <p:cNvPr id="58" name="Group 58"/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69" name="TextBox 69"/>
          <p:cNvSpPr txBox="1"/>
          <p:nvPr/>
        </p:nvSpPr>
        <p:spPr>
          <a:xfrm>
            <a:off x="493830" y="7749094"/>
            <a:ext cx="3588583" cy="51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953" dirty="0">
                <a:solidFill>
                  <a:srgbClr val="000000"/>
                </a:solidFill>
                <a:latin typeface="Asap Condensed Bold"/>
              </a:rPr>
              <a:t>Olivia Wilson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5000086" y="7749094"/>
            <a:ext cx="3588583" cy="51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953" dirty="0">
                <a:solidFill>
                  <a:srgbClr val="000000"/>
                </a:solidFill>
                <a:latin typeface="Asap Condensed Bold"/>
              </a:rPr>
              <a:t>Connor Hamilton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9506341" y="7749094"/>
            <a:ext cx="3588583" cy="51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953" dirty="0">
                <a:solidFill>
                  <a:srgbClr val="000000"/>
                </a:solidFill>
                <a:latin typeface="Asap Condensed Bold"/>
              </a:rPr>
              <a:t>Howard Ong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2913222" y="1262125"/>
            <a:ext cx="7699617" cy="1309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  <a:spcBef>
                <a:spcPct val="0"/>
              </a:spcBef>
            </a:pPr>
            <a:r>
              <a:rPr lang="en-US" sz="7700">
                <a:solidFill>
                  <a:srgbClr val="000000"/>
                </a:solidFill>
                <a:latin typeface="Fredoka One"/>
              </a:rPr>
              <a:t>THE TEAM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493830" y="8281990"/>
            <a:ext cx="3588583" cy="480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en-US" sz="2817" spc="101" dirty="0">
                <a:solidFill>
                  <a:srgbClr val="000000"/>
                </a:solidFill>
                <a:latin typeface="Dumondi Condensed Italics"/>
              </a:rPr>
              <a:t>Project manager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5000086" y="8281990"/>
            <a:ext cx="3588583" cy="480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en-US" sz="2817" spc="101" dirty="0">
                <a:solidFill>
                  <a:srgbClr val="000000"/>
                </a:solidFill>
                <a:latin typeface="Dumondi Condensed Italics"/>
              </a:rPr>
              <a:t>Marketing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9506341" y="8281990"/>
            <a:ext cx="3588583" cy="480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en-US" sz="2817" spc="101" dirty="0">
                <a:solidFill>
                  <a:srgbClr val="000000"/>
                </a:solidFill>
                <a:latin typeface="Dumondi Condensed Italics"/>
              </a:rPr>
              <a:t>Manager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241177" y="3099315"/>
            <a:ext cx="4280995" cy="6311385"/>
            <a:chOff x="0" y="0"/>
            <a:chExt cx="6213285" cy="9160122"/>
          </a:xfrm>
        </p:grpSpPr>
        <p:sp>
          <p:nvSpPr>
            <p:cNvPr id="77" name="Freeform 77"/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8" name="Freeform 78"/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79" name="AutoShape 79"/>
          <p:cNvSpPr/>
          <p:nvPr/>
        </p:nvSpPr>
        <p:spPr>
          <a:xfrm>
            <a:off x="272525" y="3750936"/>
            <a:ext cx="422777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0" name="Group 80"/>
          <p:cNvGrpSpPr/>
          <p:nvPr/>
        </p:nvGrpSpPr>
        <p:grpSpPr>
          <a:xfrm>
            <a:off x="4774932" y="3099315"/>
            <a:ext cx="4280995" cy="6311385"/>
            <a:chOff x="0" y="0"/>
            <a:chExt cx="6213285" cy="9160122"/>
          </a:xfrm>
        </p:grpSpPr>
        <p:sp>
          <p:nvSpPr>
            <p:cNvPr id="81" name="Freeform 81"/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2" name="Freeform 82"/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83" name="AutoShape 83"/>
          <p:cNvSpPr/>
          <p:nvPr/>
        </p:nvSpPr>
        <p:spPr>
          <a:xfrm>
            <a:off x="4806280" y="3750936"/>
            <a:ext cx="424964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4" name="Group 84"/>
          <p:cNvGrpSpPr/>
          <p:nvPr/>
        </p:nvGrpSpPr>
        <p:grpSpPr>
          <a:xfrm>
            <a:off x="9308688" y="3099315"/>
            <a:ext cx="4280995" cy="6311385"/>
            <a:chOff x="0" y="0"/>
            <a:chExt cx="6213285" cy="9160122"/>
          </a:xfrm>
        </p:grpSpPr>
        <p:sp>
          <p:nvSpPr>
            <p:cNvPr id="85" name="Freeform 85"/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6" name="Freeform 86"/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87" name="AutoShape 87"/>
          <p:cNvSpPr/>
          <p:nvPr/>
        </p:nvSpPr>
        <p:spPr>
          <a:xfrm>
            <a:off x="9340036" y="3750936"/>
            <a:ext cx="422777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7" name="Group 97"/>
          <p:cNvGrpSpPr/>
          <p:nvPr/>
        </p:nvGrpSpPr>
        <p:grpSpPr>
          <a:xfrm>
            <a:off x="2136992" y="836217"/>
            <a:ext cx="13376007" cy="1716984"/>
            <a:chOff x="0" y="0"/>
            <a:chExt cx="21126681" cy="2711883"/>
          </a:xfrm>
        </p:grpSpPr>
        <p:sp>
          <p:nvSpPr>
            <p:cNvPr id="98" name="Freeform 98"/>
            <p:cNvSpPr/>
            <p:nvPr/>
          </p:nvSpPr>
          <p:spPr>
            <a:xfrm>
              <a:off x="31750" y="31750"/>
              <a:ext cx="21063181" cy="2648383"/>
            </a:xfrm>
            <a:custGeom>
              <a:avLst/>
              <a:gdLst/>
              <a:ahLst/>
              <a:cxnLst/>
              <a:rect l="l" t="t" r="r" b="b"/>
              <a:pathLst>
                <a:path w="21063181" h="2648383">
                  <a:moveTo>
                    <a:pt x="20970470" y="2648383"/>
                  </a:moveTo>
                  <a:lnTo>
                    <a:pt x="92710" y="2648383"/>
                  </a:lnTo>
                  <a:cubicBezTo>
                    <a:pt x="41910" y="2648383"/>
                    <a:pt x="0" y="2606473"/>
                    <a:pt x="0" y="255567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69201" y="0"/>
                  </a:lnTo>
                  <a:cubicBezTo>
                    <a:pt x="21020001" y="0"/>
                    <a:pt x="21061911" y="41910"/>
                    <a:pt x="21061911" y="92710"/>
                  </a:cubicBezTo>
                  <a:lnTo>
                    <a:pt x="21061911" y="2554403"/>
                  </a:lnTo>
                  <a:cubicBezTo>
                    <a:pt x="21063181" y="2606473"/>
                    <a:pt x="21021270" y="2648383"/>
                    <a:pt x="20970470" y="26483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9" name="Freeform 99"/>
            <p:cNvSpPr/>
            <p:nvPr/>
          </p:nvSpPr>
          <p:spPr>
            <a:xfrm>
              <a:off x="0" y="0"/>
              <a:ext cx="21126681" cy="2711883"/>
            </a:xfrm>
            <a:custGeom>
              <a:avLst/>
              <a:gdLst/>
              <a:ahLst/>
              <a:cxnLst/>
              <a:rect l="l" t="t" r="r" b="b"/>
              <a:pathLst>
                <a:path w="21126681" h="2711883">
                  <a:moveTo>
                    <a:pt x="21002220" y="59690"/>
                  </a:moveTo>
                  <a:cubicBezTo>
                    <a:pt x="21037781" y="59690"/>
                    <a:pt x="21066990" y="88900"/>
                    <a:pt x="21066990" y="124460"/>
                  </a:cubicBezTo>
                  <a:lnTo>
                    <a:pt x="21066990" y="2587423"/>
                  </a:lnTo>
                  <a:cubicBezTo>
                    <a:pt x="21066990" y="2622983"/>
                    <a:pt x="21037781" y="2652193"/>
                    <a:pt x="21002220" y="2652193"/>
                  </a:cubicBezTo>
                  <a:lnTo>
                    <a:pt x="124460" y="2652193"/>
                  </a:lnTo>
                  <a:cubicBezTo>
                    <a:pt x="88900" y="2652193"/>
                    <a:pt x="59690" y="2622983"/>
                    <a:pt x="59690" y="258742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002220" y="59690"/>
                  </a:lnTo>
                  <a:moveTo>
                    <a:pt x="210022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87423"/>
                  </a:lnTo>
                  <a:cubicBezTo>
                    <a:pt x="0" y="2656003"/>
                    <a:pt x="55880" y="2711883"/>
                    <a:pt x="124460" y="2711883"/>
                  </a:cubicBezTo>
                  <a:lnTo>
                    <a:pt x="21002220" y="2711883"/>
                  </a:lnTo>
                  <a:cubicBezTo>
                    <a:pt x="21070801" y="2711883"/>
                    <a:pt x="21126681" y="2656003"/>
                    <a:pt x="21126681" y="2587423"/>
                  </a:cubicBezTo>
                  <a:lnTo>
                    <a:pt x="21126681" y="124460"/>
                  </a:lnTo>
                  <a:cubicBezTo>
                    <a:pt x="21126681" y="55880"/>
                    <a:pt x="21070801" y="0"/>
                    <a:pt x="21002220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00" name="Group 100"/>
          <p:cNvGrpSpPr/>
          <p:nvPr/>
        </p:nvGrpSpPr>
        <p:grpSpPr>
          <a:xfrm>
            <a:off x="2459234" y="1167965"/>
            <a:ext cx="1022720" cy="284397"/>
            <a:chOff x="0" y="0"/>
            <a:chExt cx="1363627" cy="379195"/>
          </a:xfrm>
        </p:grpSpPr>
        <p:grpSp>
          <p:nvGrpSpPr>
            <p:cNvPr id="101" name="Group 101"/>
            <p:cNvGrpSpPr/>
            <p:nvPr/>
          </p:nvGrpSpPr>
          <p:grpSpPr>
            <a:xfrm>
              <a:off x="0" y="0"/>
              <a:ext cx="379195" cy="379195"/>
              <a:chOff x="0" y="0"/>
              <a:chExt cx="812800" cy="8128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492679" y="0"/>
              <a:ext cx="379195" cy="379195"/>
              <a:chOff x="0" y="0"/>
              <a:chExt cx="812800" cy="8128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984431" y="0"/>
              <a:ext cx="379195" cy="379195"/>
              <a:chOff x="0" y="0"/>
              <a:chExt cx="812800" cy="8128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109" name="TextBox 10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10" name="Group 110"/>
          <p:cNvGrpSpPr/>
          <p:nvPr/>
        </p:nvGrpSpPr>
        <p:grpSpPr>
          <a:xfrm>
            <a:off x="3384080" y="3357822"/>
            <a:ext cx="819386" cy="227854"/>
            <a:chOff x="0" y="0"/>
            <a:chExt cx="1092514" cy="303805"/>
          </a:xfrm>
        </p:grpSpPr>
        <p:grpSp>
          <p:nvGrpSpPr>
            <p:cNvPr id="111" name="Group 111"/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grpSp>
        <p:nvGrpSpPr>
          <p:cNvPr id="120" name="Group 120"/>
          <p:cNvGrpSpPr/>
          <p:nvPr/>
        </p:nvGrpSpPr>
        <p:grpSpPr>
          <a:xfrm>
            <a:off x="7917836" y="3357822"/>
            <a:ext cx="819386" cy="227854"/>
            <a:chOff x="0" y="0"/>
            <a:chExt cx="1092514" cy="303805"/>
          </a:xfrm>
        </p:grpSpPr>
        <p:grpSp>
          <p:nvGrpSpPr>
            <p:cNvPr id="121" name="Group 121"/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129" name="TextBox 1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grpSp>
        <p:nvGrpSpPr>
          <p:cNvPr id="130" name="Group 130"/>
          <p:cNvGrpSpPr/>
          <p:nvPr/>
        </p:nvGrpSpPr>
        <p:grpSpPr>
          <a:xfrm>
            <a:off x="12451591" y="3357822"/>
            <a:ext cx="819386" cy="227854"/>
            <a:chOff x="0" y="0"/>
            <a:chExt cx="1092514" cy="303805"/>
          </a:xfrm>
        </p:grpSpPr>
        <p:grpSp>
          <p:nvGrpSpPr>
            <p:cNvPr id="131" name="Group 131"/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133" name="TextBox 1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34" name="Group 134"/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136" name="TextBox 1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37" name="Group 137"/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144" name="TextBox 144"/>
          <p:cNvSpPr txBox="1"/>
          <p:nvPr/>
        </p:nvSpPr>
        <p:spPr>
          <a:xfrm>
            <a:off x="9658741" y="8039662"/>
            <a:ext cx="3588583" cy="53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백두현</a:t>
            </a:r>
            <a:endParaRPr lang="en-US" sz="36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46" name="TextBox 146"/>
          <p:cNvSpPr txBox="1"/>
          <p:nvPr/>
        </p:nvSpPr>
        <p:spPr>
          <a:xfrm>
            <a:off x="646230" y="8516098"/>
            <a:ext cx="3588583" cy="51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ko-KR" altLang="en-US" sz="3600" spc="101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리더</a:t>
            </a:r>
            <a:endParaRPr lang="en-US" sz="3600" spc="101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47" name="TextBox 147"/>
          <p:cNvSpPr txBox="1"/>
          <p:nvPr/>
        </p:nvSpPr>
        <p:spPr>
          <a:xfrm>
            <a:off x="5152486" y="8592298"/>
            <a:ext cx="3588583" cy="51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en-US" sz="3600" spc="101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PPT</a:t>
            </a:r>
            <a:r>
              <a:rPr lang="ko-KR" altLang="en-US" sz="3600" spc="101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제작</a:t>
            </a:r>
            <a:endParaRPr lang="en-US" sz="3600" spc="101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48" name="TextBox 148"/>
          <p:cNvSpPr txBox="1"/>
          <p:nvPr/>
        </p:nvSpPr>
        <p:spPr>
          <a:xfrm>
            <a:off x="9658741" y="8592298"/>
            <a:ext cx="3588583" cy="51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ko-KR" altLang="en-US" sz="3600" spc="101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최종 발표</a:t>
            </a:r>
            <a:endParaRPr lang="en-US" sz="3600" spc="101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grpSp>
        <p:nvGrpSpPr>
          <p:cNvPr id="176" name="Group 3">
            <a:extLst>
              <a:ext uri="{FF2B5EF4-FFF2-40B4-BE49-F238E27FC236}">
                <a16:creationId xmlns:a16="http://schemas.microsoft.com/office/drawing/2014/main" id="{87207601-DFC6-F54B-9757-F8272F04619F}"/>
              </a:ext>
            </a:extLst>
          </p:cNvPr>
          <p:cNvGrpSpPr/>
          <p:nvPr/>
        </p:nvGrpSpPr>
        <p:grpSpPr>
          <a:xfrm>
            <a:off x="13752218" y="2933700"/>
            <a:ext cx="4280995" cy="6311385"/>
            <a:chOff x="0" y="0"/>
            <a:chExt cx="6213285" cy="9160122"/>
          </a:xfrm>
        </p:grpSpPr>
        <p:sp>
          <p:nvSpPr>
            <p:cNvPr id="177" name="Freeform 4">
              <a:extLst>
                <a:ext uri="{FF2B5EF4-FFF2-40B4-BE49-F238E27FC236}">
                  <a16:creationId xmlns:a16="http://schemas.microsoft.com/office/drawing/2014/main" id="{ADE7C23B-DDA1-2B4B-9082-1D481DE316F8}"/>
                </a:ext>
              </a:extLst>
            </p:cNvPr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8" name="Freeform 5">
              <a:extLst>
                <a:ext uri="{FF2B5EF4-FFF2-40B4-BE49-F238E27FC236}">
                  <a16:creationId xmlns:a16="http://schemas.microsoft.com/office/drawing/2014/main" id="{709B35BF-006A-624C-B80E-F6A5FE3F20BF}"/>
                </a:ext>
              </a:extLst>
            </p:cNvPr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179" name="AutoShape 6">
            <a:extLst>
              <a:ext uri="{FF2B5EF4-FFF2-40B4-BE49-F238E27FC236}">
                <a16:creationId xmlns:a16="http://schemas.microsoft.com/office/drawing/2014/main" id="{73E7A267-D571-1F43-9099-98B422D9B6B0}"/>
              </a:ext>
            </a:extLst>
          </p:cNvPr>
          <p:cNvSpPr/>
          <p:nvPr/>
        </p:nvSpPr>
        <p:spPr>
          <a:xfrm>
            <a:off x="13752218" y="3690993"/>
            <a:ext cx="42809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0" name="Group 15">
            <a:extLst>
              <a:ext uri="{FF2B5EF4-FFF2-40B4-BE49-F238E27FC236}">
                <a16:creationId xmlns:a16="http://schemas.microsoft.com/office/drawing/2014/main" id="{51FC89EB-943A-F94D-9EE6-32CC549B76D6}"/>
              </a:ext>
            </a:extLst>
          </p:cNvPr>
          <p:cNvGrpSpPr>
            <a:grpSpLocks noChangeAspect="1"/>
          </p:cNvGrpSpPr>
          <p:nvPr/>
        </p:nvGrpSpPr>
        <p:grpSpPr>
          <a:xfrm>
            <a:off x="14157271" y="4176768"/>
            <a:ext cx="3588583" cy="3588583"/>
            <a:chOff x="0" y="0"/>
            <a:chExt cx="6350000" cy="6350000"/>
          </a:xfrm>
        </p:grpSpPr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FABBA428-40B2-0749-AD97-0E6809C63628}"/>
                </a:ext>
              </a:extLst>
            </p:cNvPr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2"/>
              <a:stretch>
                <a:fillRect t="-10602" b="-39521"/>
              </a:stretch>
            </a:blipFill>
          </p:spPr>
        </p:sp>
        <p:sp>
          <p:nvSpPr>
            <p:cNvPr id="182" name="Freeform 17">
              <a:extLst>
                <a:ext uri="{FF2B5EF4-FFF2-40B4-BE49-F238E27FC236}">
                  <a16:creationId xmlns:a16="http://schemas.microsoft.com/office/drawing/2014/main" id="{CBD96E89-18EA-3140-8B14-D6913508CB1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F5C853"/>
            </a:solidFill>
          </p:spPr>
        </p:sp>
      </p:grpSp>
      <p:grpSp>
        <p:nvGrpSpPr>
          <p:cNvPr id="183" name="Group 37">
            <a:extLst>
              <a:ext uri="{FF2B5EF4-FFF2-40B4-BE49-F238E27FC236}">
                <a16:creationId xmlns:a16="http://schemas.microsoft.com/office/drawing/2014/main" id="{FF5F3C3B-7EBB-674F-AB8A-E1839792A343}"/>
              </a:ext>
            </a:extLst>
          </p:cNvPr>
          <p:cNvGrpSpPr/>
          <p:nvPr/>
        </p:nvGrpSpPr>
        <p:grpSpPr>
          <a:xfrm>
            <a:off x="16895121" y="3297879"/>
            <a:ext cx="819386" cy="227854"/>
            <a:chOff x="0" y="0"/>
            <a:chExt cx="1092514" cy="303805"/>
          </a:xfrm>
        </p:grpSpPr>
        <p:grpSp>
          <p:nvGrpSpPr>
            <p:cNvPr id="184" name="Group 38">
              <a:extLst>
                <a:ext uri="{FF2B5EF4-FFF2-40B4-BE49-F238E27FC236}">
                  <a16:creationId xmlns:a16="http://schemas.microsoft.com/office/drawing/2014/main" id="{02920C67-C7DD-8F40-A83C-4E29E1FCFDD0}"/>
                </a:ext>
              </a:extLst>
            </p:cNvPr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191" name="Freeform 39">
                <a:extLst>
                  <a:ext uri="{FF2B5EF4-FFF2-40B4-BE49-F238E27FC236}">
                    <a16:creationId xmlns:a16="http://schemas.microsoft.com/office/drawing/2014/main" id="{2A386D71-D53F-C941-BDC9-0D534816E4F2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192" name="TextBox 40">
                <a:extLst>
                  <a:ext uri="{FF2B5EF4-FFF2-40B4-BE49-F238E27FC236}">
                    <a16:creationId xmlns:a16="http://schemas.microsoft.com/office/drawing/2014/main" id="{1AA3FF33-C914-9049-81D1-2AE219B0635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85" name="Group 41">
              <a:extLst>
                <a:ext uri="{FF2B5EF4-FFF2-40B4-BE49-F238E27FC236}">
                  <a16:creationId xmlns:a16="http://schemas.microsoft.com/office/drawing/2014/main" id="{E920CE39-C78F-C34F-A0FA-5E808B9DDD01}"/>
                </a:ext>
              </a:extLst>
            </p:cNvPr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189" name="Freeform 42">
                <a:extLst>
                  <a:ext uri="{FF2B5EF4-FFF2-40B4-BE49-F238E27FC236}">
                    <a16:creationId xmlns:a16="http://schemas.microsoft.com/office/drawing/2014/main" id="{4C050AFB-D17D-984D-993C-161CBE39F941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190" name="TextBox 43">
                <a:extLst>
                  <a:ext uri="{FF2B5EF4-FFF2-40B4-BE49-F238E27FC236}">
                    <a16:creationId xmlns:a16="http://schemas.microsoft.com/office/drawing/2014/main" id="{405E9AF2-9986-554C-B73C-88B4A2A851D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86" name="Group 44">
              <a:extLst>
                <a:ext uri="{FF2B5EF4-FFF2-40B4-BE49-F238E27FC236}">
                  <a16:creationId xmlns:a16="http://schemas.microsoft.com/office/drawing/2014/main" id="{B154D37D-07E6-7C47-BC26-D71240C2FC5C}"/>
                </a:ext>
              </a:extLst>
            </p:cNvPr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187" name="Freeform 45">
                <a:extLst>
                  <a:ext uri="{FF2B5EF4-FFF2-40B4-BE49-F238E27FC236}">
                    <a16:creationId xmlns:a16="http://schemas.microsoft.com/office/drawing/2014/main" id="{8BB0D7F1-CD96-994D-93E1-94960F8AEC3A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188" name="TextBox 46">
                <a:extLst>
                  <a:ext uri="{FF2B5EF4-FFF2-40B4-BE49-F238E27FC236}">
                    <a16:creationId xmlns:a16="http://schemas.microsoft.com/office/drawing/2014/main" id="{4414A35C-897A-CB43-AF76-20FC34B0EC5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193" name="TextBox 69">
            <a:extLst>
              <a:ext uri="{FF2B5EF4-FFF2-40B4-BE49-F238E27FC236}">
                <a16:creationId xmlns:a16="http://schemas.microsoft.com/office/drawing/2014/main" id="{FDF0E336-20AF-5841-99E7-E4BE418A3747}"/>
              </a:ext>
            </a:extLst>
          </p:cNvPr>
          <p:cNvSpPr txBox="1"/>
          <p:nvPr/>
        </p:nvSpPr>
        <p:spPr>
          <a:xfrm>
            <a:off x="14157271" y="7841551"/>
            <a:ext cx="3588583" cy="51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953" dirty="0">
                <a:solidFill>
                  <a:srgbClr val="000000"/>
                </a:solidFill>
                <a:latin typeface="Asap Condensed Bold"/>
              </a:rPr>
              <a:t>Olivia Wilson</a:t>
            </a:r>
          </a:p>
        </p:txBody>
      </p:sp>
      <p:sp>
        <p:nvSpPr>
          <p:cNvPr id="194" name="TextBox 73">
            <a:extLst>
              <a:ext uri="{FF2B5EF4-FFF2-40B4-BE49-F238E27FC236}">
                <a16:creationId xmlns:a16="http://schemas.microsoft.com/office/drawing/2014/main" id="{DDDACA61-CB41-DE4C-9B19-4F0C1E1E86F5}"/>
              </a:ext>
            </a:extLst>
          </p:cNvPr>
          <p:cNvSpPr txBox="1"/>
          <p:nvPr/>
        </p:nvSpPr>
        <p:spPr>
          <a:xfrm>
            <a:off x="14157271" y="8374447"/>
            <a:ext cx="3588583" cy="480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en-US" sz="2817" spc="101" dirty="0">
                <a:solidFill>
                  <a:srgbClr val="000000"/>
                </a:solidFill>
                <a:latin typeface="Dumondi Condensed Italics"/>
              </a:rPr>
              <a:t>Project manager</a:t>
            </a:r>
          </a:p>
        </p:txBody>
      </p:sp>
      <p:grpSp>
        <p:nvGrpSpPr>
          <p:cNvPr id="195" name="Group 76">
            <a:extLst>
              <a:ext uri="{FF2B5EF4-FFF2-40B4-BE49-F238E27FC236}">
                <a16:creationId xmlns:a16="http://schemas.microsoft.com/office/drawing/2014/main" id="{F3A7FEBA-D261-8F48-B2B2-82C168B23A2B}"/>
              </a:ext>
            </a:extLst>
          </p:cNvPr>
          <p:cNvGrpSpPr/>
          <p:nvPr/>
        </p:nvGrpSpPr>
        <p:grpSpPr>
          <a:xfrm>
            <a:off x="13904618" y="3086100"/>
            <a:ext cx="4280995" cy="6311385"/>
            <a:chOff x="0" y="0"/>
            <a:chExt cx="6213285" cy="9160122"/>
          </a:xfrm>
        </p:grpSpPr>
        <p:sp>
          <p:nvSpPr>
            <p:cNvPr id="196" name="Freeform 77">
              <a:extLst>
                <a:ext uri="{FF2B5EF4-FFF2-40B4-BE49-F238E27FC236}">
                  <a16:creationId xmlns:a16="http://schemas.microsoft.com/office/drawing/2014/main" id="{AD79F168-CEB2-654C-B1FB-A51F796A82C5}"/>
                </a:ext>
              </a:extLst>
            </p:cNvPr>
            <p:cNvSpPr/>
            <p:nvPr/>
          </p:nvSpPr>
          <p:spPr>
            <a:xfrm>
              <a:off x="31750" y="31750"/>
              <a:ext cx="6149785" cy="9096621"/>
            </a:xfrm>
            <a:custGeom>
              <a:avLst/>
              <a:gdLst/>
              <a:ahLst/>
              <a:cxnLst/>
              <a:rect l="l" t="t" r="r" b="b"/>
              <a:pathLst>
                <a:path w="6149785" h="9096621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7" name="Freeform 78">
              <a:extLst>
                <a:ext uri="{FF2B5EF4-FFF2-40B4-BE49-F238E27FC236}">
                  <a16:creationId xmlns:a16="http://schemas.microsoft.com/office/drawing/2014/main" id="{8821151B-D212-9547-AB1F-3D6BE7152639}"/>
                </a:ext>
              </a:extLst>
            </p:cNvPr>
            <p:cNvSpPr/>
            <p:nvPr/>
          </p:nvSpPr>
          <p:spPr>
            <a:xfrm>
              <a:off x="0" y="0"/>
              <a:ext cx="6213285" cy="9160121"/>
            </a:xfrm>
            <a:custGeom>
              <a:avLst/>
              <a:gdLst/>
              <a:ahLst/>
              <a:cxnLst/>
              <a:rect l="l" t="t" r="r" b="b"/>
              <a:pathLst>
                <a:path w="6213285" h="9160121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198" name="AutoShape 79">
            <a:extLst>
              <a:ext uri="{FF2B5EF4-FFF2-40B4-BE49-F238E27FC236}">
                <a16:creationId xmlns:a16="http://schemas.microsoft.com/office/drawing/2014/main" id="{2FCEA428-D85A-9340-B773-99E0076B8B5D}"/>
              </a:ext>
            </a:extLst>
          </p:cNvPr>
          <p:cNvSpPr/>
          <p:nvPr/>
        </p:nvSpPr>
        <p:spPr>
          <a:xfrm flipV="1">
            <a:off x="13935966" y="3829427"/>
            <a:ext cx="4249648" cy="1396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2" name="Group 110">
            <a:extLst>
              <a:ext uri="{FF2B5EF4-FFF2-40B4-BE49-F238E27FC236}">
                <a16:creationId xmlns:a16="http://schemas.microsoft.com/office/drawing/2014/main" id="{8560B9F5-0DD9-B24D-B1DF-CF258739792B}"/>
              </a:ext>
            </a:extLst>
          </p:cNvPr>
          <p:cNvGrpSpPr/>
          <p:nvPr/>
        </p:nvGrpSpPr>
        <p:grpSpPr>
          <a:xfrm>
            <a:off x="17047521" y="3344607"/>
            <a:ext cx="819386" cy="227854"/>
            <a:chOff x="0" y="0"/>
            <a:chExt cx="1092514" cy="303805"/>
          </a:xfrm>
        </p:grpSpPr>
        <p:grpSp>
          <p:nvGrpSpPr>
            <p:cNvPr id="203" name="Group 111">
              <a:extLst>
                <a:ext uri="{FF2B5EF4-FFF2-40B4-BE49-F238E27FC236}">
                  <a16:creationId xmlns:a16="http://schemas.microsoft.com/office/drawing/2014/main" id="{4E5076A3-8423-C542-BF08-C284FCB24121}"/>
                </a:ext>
              </a:extLst>
            </p:cNvPr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210" name="Freeform 112">
                <a:extLst>
                  <a:ext uri="{FF2B5EF4-FFF2-40B4-BE49-F238E27FC236}">
                    <a16:creationId xmlns:a16="http://schemas.microsoft.com/office/drawing/2014/main" id="{1A445E68-86BC-164F-9F0F-EC62F1C81578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D70"/>
              </a:solidFill>
            </p:spPr>
          </p:sp>
          <p:sp>
            <p:nvSpPr>
              <p:cNvPr id="211" name="TextBox 113">
                <a:extLst>
                  <a:ext uri="{FF2B5EF4-FFF2-40B4-BE49-F238E27FC236}">
                    <a16:creationId xmlns:a16="http://schemas.microsoft.com/office/drawing/2014/main" id="{D165241B-DF79-9F4B-AC43-B4C34CA0E51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04" name="Group 114">
              <a:extLst>
                <a:ext uri="{FF2B5EF4-FFF2-40B4-BE49-F238E27FC236}">
                  <a16:creationId xmlns:a16="http://schemas.microsoft.com/office/drawing/2014/main" id="{FBE3A0BF-A2DB-0E44-9F0D-4CE5F1773542}"/>
                </a:ext>
              </a:extLst>
            </p:cNvPr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208" name="Freeform 115">
                <a:extLst>
                  <a:ext uri="{FF2B5EF4-FFF2-40B4-BE49-F238E27FC236}">
                    <a16:creationId xmlns:a16="http://schemas.microsoft.com/office/drawing/2014/main" id="{71CC1543-6CE4-2542-A418-2D9320BF2DA1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50AF"/>
              </a:solidFill>
            </p:spPr>
          </p:sp>
          <p:sp>
            <p:nvSpPr>
              <p:cNvPr id="209" name="TextBox 116">
                <a:extLst>
                  <a:ext uri="{FF2B5EF4-FFF2-40B4-BE49-F238E27FC236}">
                    <a16:creationId xmlns:a16="http://schemas.microsoft.com/office/drawing/2014/main" id="{74E63FBE-A066-A542-8D5C-B30BC659E06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05" name="Group 117">
              <a:extLst>
                <a:ext uri="{FF2B5EF4-FFF2-40B4-BE49-F238E27FC236}">
                  <a16:creationId xmlns:a16="http://schemas.microsoft.com/office/drawing/2014/main" id="{6241785C-38F3-6145-9E9D-6266469845A9}"/>
                </a:ext>
              </a:extLst>
            </p:cNvPr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206" name="Freeform 118">
                <a:extLst>
                  <a:ext uri="{FF2B5EF4-FFF2-40B4-BE49-F238E27FC236}">
                    <a16:creationId xmlns:a16="http://schemas.microsoft.com/office/drawing/2014/main" id="{CEBB8DC7-370B-9149-86FE-D06F44B37E9B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C64F"/>
              </a:solidFill>
            </p:spPr>
          </p:sp>
          <p:sp>
            <p:nvSpPr>
              <p:cNvPr id="207" name="TextBox 119">
                <a:extLst>
                  <a:ext uri="{FF2B5EF4-FFF2-40B4-BE49-F238E27FC236}">
                    <a16:creationId xmlns:a16="http://schemas.microsoft.com/office/drawing/2014/main" id="{1DFD3F09-483A-5C4A-BD8A-DE0C2B05A6B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213" name="TextBox 146">
            <a:extLst>
              <a:ext uri="{FF2B5EF4-FFF2-40B4-BE49-F238E27FC236}">
                <a16:creationId xmlns:a16="http://schemas.microsoft.com/office/drawing/2014/main" id="{DC4AF2CF-FC51-654A-9724-B035533E1BBC}"/>
              </a:ext>
            </a:extLst>
          </p:cNvPr>
          <p:cNvSpPr txBox="1"/>
          <p:nvPr/>
        </p:nvSpPr>
        <p:spPr>
          <a:xfrm>
            <a:off x="14309671" y="8592298"/>
            <a:ext cx="3588583" cy="51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ko-KR" altLang="en-US" sz="3600" spc="101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자료정리</a:t>
            </a:r>
            <a:endParaRPr lang="en-US" sz="3600" spc="101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grpSp>
        <p:nvGrpSpPr>
          <p:cNvPr id="214" name="Group 12">
            <a:extLst>
              <a:ext uri="{FF2B5EF4-FFF2-40B4-BE49-F238E27FC236}">
                <a16:creationId xmlns:a16="http://schemas.microsoft.com/office/drawing/2014/main" id="{65FFC1C4-8D6F-C544-890B-473754D1BD11}"/>
              </a:ext>
            </a:extLst>
          </p:cNvPr>
          <p:cNvGrpSpPr/>
          <p:nvPr/>
        </p:nvGrpSpPr>
        <p:grpSpPr>
          <a:xfrm>
            <a:off x="6417165" y="1110609"/>
            <a:ext cx="1928035" cy="567830"/>
            <a:chOff x="0" y="0"/>
            <a:chExt cx="570168" cy="152400"/>
          </a:xfrm>
        </p:grpSpPr>
        <p:sp>
          <p:nvSpPr>
            <p:cNvPr id="215" name="Freeform 13">
              <a:extLst>
                <a:ext uri="{FF2B5EF4-FFF2-40B4-BE49-F238E27FC236}">
                  <a16:creationId xmlns:a16="http://schemas.microsoft.com/office/drawing/2014/main" id="{526BFBE5-B073-4B45-B922-10B04FFAB1E9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216" name="TextBox 145">
            <a:extLst>
              <a:ext uri="{FF2B5EF4-FFF2-40B4-BE49-F238E27FC236}">
                <a16:creationId xmlns:a16="http://schemas.microsoft.com/office/drawing/2014/main" id="{888A9E03-1386-6F48-B22C-39304FE52793}"/>
              </a:ext>
            </a:extLst>
          </p:cNvPr>
          <p:cNvSpPr txBox="1"/>
          <p:nvPr/>
        </p:nvSpPr>
        <p:spPr>
          <a:xfrm>
            <a:off x="5458879" y="1020973"/>
            <a:ext cx="7699617" cy="1309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  <a:spcBef>
                <a:spcPct val="0"/>
              </a:spcBef>
            </a:pPr>
            <a:r>
              <a:rPr lang="en-US" sz="7700" dirty="0">
                <a:solidFill>
                  <a:srgbClr val="000000"/>
                </a:solidFill>
                <a:latin typeface="Fredoka One"/>
              </a:rPr>
              <a:t>THE TEAM</a:t>
            </a:r>
          </a:p>
        </p:txBody>
      </p:sp>
      <p:pic>
        <p:nvPicPr>
          <p:cNvPr id="217" name="Picture 6">
            <a:extLst>
              <a:ext uri="{FF2B5EF4-FFF2-40B4-BE49-F238E27FC236}">
                <a16:creationId xmlns:a16="http://schemas.microsoft.com/office/drawing/2014/main" id="{0EC8C5B6-C8DD-4C42-9CA9-D299986DB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53000" y="3903279"/>
            <a:ext cx="3954457" cy="4345557"/>
          </a:xfrm>
          <a:prstGeom prst="rect">
            <a:avLst/>
          </a:prstGeom>
        </p:spPr>
      </p:pic>
      <p:sp>
        <p:nvSpPr>
          <p:cNvPr id="218" name="TextBox 143">
            <a:extLst>
              <a:ext uri="{FF2B5EF4-FFF2-40B4-BE49-F238E27FC236}">
                <a16:creationId xmlns:a16="http://schemas.microsoft.com/office/drawing/2014/main" id="{CF99237F-5CCA-C947-8E51-2A77FC89C74A}"/>
              </a:ext>
            </a:extLst>
          </p:cNvPr>
          <p:cNvSpPr txBox="1"/>
          <p:nvPr/>
        </p:nvSpPr>
        <p:spPr>
          <a:xfrm>
            <a:off x="5175863" y="8039662"/>
            <a:ext cx="3588583" cy="53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ko-KR" altLang="en-US" sz="36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노서형</a:t>
            </a:r>
            <a:endParaRPr lang="en-US" sz="36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220" name="Picture 8">
            <a:extLst>
              <a:ext uri="{FF2B5EF4-FFF2-40B4-BE49-F238E27FC236}">
                <a16:creationId xmlns:a16="http://schemas.microsoft.com/office/drawing/2014/main" id="{6943D851-1FDB-7844-8BDE-799C0F5CF4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044460" y="3947960"/>
            <a:ext cx="4014940" cy="4014940"/>
          </a:xfrm>
          <a:prstGeom prst="rect">
            <a:avLst/>
          </a:prstGeom>
        </p:spPr>
      </p:pic>
      <p:sp>
        <p:nvSpPr>
          <p:cNvPr id="221" name="TextBox 142">
            <a:extLst>
              <a:ext uri="{FF2B5EF4-FFF2-40B4-BE49-F238E27FC236}">
                <a16:creationId xmlns:a16="http://schemas.microsoft.com/office/drawing/2014/main" id="{4F0726DE-6CB6-CC48-A42A-5F60BB9B8121}"/>
              </a:ext>
            </a:extLst>
          </p:cNvPr>
          <p:cNvSpPr txBox="1"/>
          <p:nvPr/>
        </p:nvSpPr>
        <p:spPr>
          <a:xfrm>
            <a:off x="14309671" y="8039662"/>
            <a:ext cx="3588583" cy="53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ko-KR" altLang="en-US" sz="36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최민락</a:t>
            </a:r>
            <a:endParaRPr lang="en-US" sz="36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222" name="Picture 10">
            <a:extLst>
              <a:ext uri="{FF2B5EF4-FFF2-40B4-BE49-F238E27FC236}">
                <a16:creationId xmlns:a16="http://schemas.microsoft.com/office/drawing/2014/main" id="{E74CDD31-B60C-1942-AFE8-C8AE852DCA3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20944082">
            <a:off x="1509976" y="7709108"/>
            <a:ext cx="778457" cy="603305"/>
          </a:xfrm>
          <a:prstGeom prst="rect">
            <a:avLst/>
          </a:prstGeom>
        </p:spPr>
      </p:pic>
      <p:sp>
        <p:nvSpPr>
          <p:cNvPr id="223" name="TextBox 142">
            <a:extLst>
              <a:ext uri="{FF2B5EF4-FFF2-40B4-BE49-F238E27FC236}">
                <a16:creationId xmlns:a16="http://schemas.microsoft.com/office/drawing/2014/main" id="{6C8E448F-B34F-C840-9E4E-9E76A2FC808C}"/>
              </a:ext>
            </a:extLst>
          </p:cNvPr>
          <p:cNvSpPr txBox="1"/>
          <p:nvPr/>
        </p:nvSpPr>
        <p:spPr>
          <a:xfrm>
            <a:off x="642831" y="8020277"/>
            <a:ext cx="3588583" cy="53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김태원</a:t>
            </a:r>
            <a:endParaRPr lang="en-US" sz="36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224" name="Picture 7">
            <a:extLst>
              <a:ext uri="{FF2B5EF4-FFF2-40B4-BE49-F238E27FC236}">
                <a16:creationId xmlns:a16="http://schemas.microsoft.com/office/drawing/2014/main" id="{1DEEA111-CA9B-0346-9EC9-8D97430BC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46318" y="3889259"/>
            <a:ext cx="3973282" cy="3973282"/>
          </a:xfrm>
          <a:prstGeom prst="rect">
            <a:avLst/>
          </a:prstGeom>
        </p:spPr>
      </p:pic>
      <p:pic>
        <p:nvPicPr>
          <p:cNvPr id="227" name="Picture 9">
            <a:extLst>
              <a:ext uri="{FF2B5EF4-FFF2-40B4-BE49-F238E27FC236}">
                <a16:creationId xmlns:a16="http://schemas.microsoft.com/office/drawing/2014/main" id="{4C768043-BA75-A44E-8485-E4498D83D2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403345" y="3924300"/>
            <a:ext cx="4084055" cy="4084055"/>
          </a:xfrm>
          <a:prstGeom prst="rect">
            <a:avLst/>
          </a:prstGeom>
        </p:spPr>
      </p:pic>
      <p:sp>
        <p:nvSpPr>
          <p:cNvPr id="167" name="TextBox 5">
            <a:extLst>
              <a:ext uri="{FF2B5EF4-FFF2-40B4-BE49-F238E27FC236}">
                <a16:creationId xmlns:a16="http://schemas.microsoft.com/office/drawing/2014/main" id="{B32017D0-4A74-CD40-B421-75A9DA60C999}"/>
              </a:ext>
            </a:extLst>
          </p:cNvPr>
          <p:cNvSpPr txBox="1"/>
          <p:nvPr/>
        </p:nvSpPr>
        <p:spPr>
          <a:xfrm>
            <a:off x="15709933" y="9587387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39688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382000" y="723900"/>
            <a:ext cx="10058401" cy="10820400"/>
            <a:chOff x="0" y="0"/>
            <a:chExt cx="177212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72121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F5DD7AB9-A4D2-F642-9F8B-0CCB84B43975}"/>
              </a:ext>
            </a:extLst>
          </p:cNvPr>
          <p:cNvGrpSpPr/>
          <p:nvPr/>
        </p:nvGrpSpPr>
        <p:grpSpPr>
          <a:xfrm>
            <a:off x="4915993" y="571500"/>
            <a:ext cx="1562949" cy="417760"/>
            <a:chOff x="0" y="0"/>
            <a:chExt cx="570168" cy="1524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E39C846-13D5-5E4A-A772-06693E774E45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74AA74A-FC47-A14A-BE51-BD45D38DA9E4}"/>
              </a:ext>
            </a:extLst>
          </p:cNvPr>
          <p:cNvSpPr/>
          <p:nvPr/>
        </p:nvSpPr>
        <p:spPr>
          <a:xfrm>
            <a:off x="914400" y="1219042"/>
            <a:ext cx="16535400" cy="8039258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7ECC33-C71D-B249-B38E-036D37F34769}"/>
              </a:ext>
            </a:extLst>
          </p:cNvPr>
          <p:cNvSpPr/>
          <p:nvPr/>
        </p:nvSpPr>
        <p:spPr>
          <a:xfrm>
            <a:off x="8915400" y="4381500"/>
            <a:ext cx="9144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en-US" sz="6000" dirty="0" err="1">
                <a:latin typeface="BM Jua" panose="02020603020101020101" pitchFamily="18" charset="-127"/>
                <a:ea typeface="BM Jua" panose="02020603020101020101" pitchFamily="18" charset="-127"/>
              </a:rPr>
              <a:t>밸류</a:t>
            </a:r>
            <a:r>
              <a:rPr kumimoji="1" lang="ko-KR" altLang="en-US" sz="6000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6000" dirty="0">
                <a:latin typeface="BM Jua" panose="02020603020101020101" pitchFamily="18" charset="-127"/>
                <a:ea typeface="BM Jua" panose="02020603020101020101" pitchFamily="18" charset="-127"/>
              </a:rPr>
              <a:t>- PBR</a:t>
            </a:r>
            <a:br>
              <a:rPr kumimoji="1" lang="ko-KR" altLang="en-US" sz="6000" dirty="0">
                <a:latin typeface="BM Jua" panose="02020603020101020101" pitchFamily="18" charset="-127"/>
                <a:ea typeface="BM Jua" panose="02020603020101020101" pitchFamily="18" charset="-127"/>
              </a:rPr>
            </a:br>
            <a:r>
              <a:rPr kumimoji="1" lang="ko-KR" altLang="en-US" sz="6000" dirty="0">
                <a:latin typeface="BM Jua" panose="02020603020101020101" pitchFamily="18" charset="-127"/>
                <a:ea typeface="BM Jua" panose="02020603020101020101" pitchFamily="18" charset="-127"/>
              </a:rPr>
              <a:t>퀄리티 </a:t>
            </a:r>
            <a:r>
              <a:rPr kumimoji="1" lang="en-US" altLang="ko-KR" sz="6000" dirty="0"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kumimoji="1" lang="ko-KR" altLang="en-US" sz="6000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6000" dirty="0">
                <a:latin typeface="BM Jua" panose="02020603020101020101" pitchFamily="18" charset="-127"/>
                <a:ea typeface="BM Jua" panose="02020603020101020101" pitchFamily="18" charset="-127"/>
              </a:rPr>
              <a:t>ROE</a:t>
            </a:r>
            <a:endParaRPr lang="ko-KR" altLang="en-US" sz="6000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6A45C36E-A5A7-7B47-B25F-F26B0A846E93}"/>
              </a:ext>
            </a:extLst>
          </p:cNvPr>
          <p:cNvSpPr txBox="1"/>
          <p:nvPr/>
        </p:nvSpPr>
        <p:spPr>
          <a:xfrm>
            <a:off x="5617732" y="580072"/>
            <a:ext cx="1305126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kumimoji="1" lang="ko-KR" altLang="en-US" sz="9600" b="1" dirty="0">
                <a:latin typeface="BM Jua" panose="02020603020101020101" pitchFamily="18" charset="-127"/>
                <a:ea typeface="BM Jua" panose="02020603020101020101" pitchFamily="18" charset="-127"/>
              </a:rPr>
              <a:t>최종 변수 확정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A1043CF1-D531-8940-AFDF-F365F694E268}"/>
              </a:ext>
            </a:extLst>
          </p:cNvPr>
          <p:cNvSpPr txBox="1"/>
          <p:nvPr/>
        </p:nvSpPr>
        <p:spPr>
          <a:xfrm>
            <a:off x="15615339" y="9690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29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78E37F-0CDA-A142-B1B0-32A3B1395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49" y="3219371"/>
            <a:ext cx="5289550" cy="4438198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FD69F11-1A01-3B42-B0F8-5AA342878609}"/>
              </a:ext>
            </a:extLst>
          </p:cNvPr>
          <p:cNvSpPr/>
          <p:nvPr/>
        </p:nvSpPr>
        <p:spPr>
          <a:xfrm rot="2682040">
            <a:off x="3731024" y="7026942"/>
            <a:ext cx="990599" cy="152400"/>
          </a:xfrm>
          <a:prstGeom prst="roundRect">
            <a:avLst/>
          </a:prstGeom>
          <a:solidFill>
            <a:srgbClr val="C0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328266F-FFDB-A54D-A1BF-5EEA0FB939A9}"/>
              </a:ext>
            </a:extLst>
          </p:cNvPr>
          <p:cNvSpPr/>
          <p:nvPr/>
        </p:nvSpPr>
        <p:spPr>
          <a:xfrm rot="21454774">
            <a:off x="3731024" y="7011519"/>
            <a:ext cx="990599" cy="152400"/>
          </a:xfrm>
          <a:prstGeom prst="roundRect">
            <a:avLst/>
          </a:prstGeom>
          <a:solidFill>
            <a:srgbClr val="C0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271F320B-41FD-8F42-A102-65BFF86580AF}"/>
              </a:ext>
            </a:extLst>
          </p:cNvPr>
          <p:cNvSpPr/>
          <p:nvPr/>
        </p:nvSpPr>
        <p:spPr>
          <a:xfrm rot="1861423">
            <a:off x="5411909" y="5504769"/>
            <a:ext cx="990599" cy="152400"/>
          </a:xfrm>
          <a:prstGeom prst="roundRect">
            <a:avLst/>
          </a:prstGeom>
          <a:solidFill>
            <a:srgbClr val="C0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1939C4B-92B7-3C45-BBBE-7C84CFE2A8C6}"/>
              </a:ext>
            </a:extLst>
          </p:cNvPr>
          <p:cNvSpPr/>
          <p:nvPr/>
        </p:nvSpPr>
        <p:spPr>
          <a:xfrm rot="20634157">
            <a:off x="5411909" y="5489346"/>
            <a:ext cx="990599" cy="152400"/>
          </a:xfrm>
          <a:prstGeom prst="roundRect">
            <a:avLst/>
          </a:prstGeom>
          <a:solidFill>
            <a:srgbClr val="C0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Picture 142">
            <a:extLst>
              <a:ext uri="{FF2B5EF4-FFF2-40B4-BE49-F238E27FC236}">
                <a16:creationId xmlns:a16="http://schemas.microsoft.com/office/drawing/2014/main" id="{A95BEF1F-1838-384C-B732-9177D675C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505200" y="2628900"/>
            <a:ext cx="972842" cy="134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76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498633" y="-38100"/>
            <a:ext cx="10058401" cy="10820400"/>
            <a:chOff x="0" y="0"/>
            <a:chExt cx="177212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72121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F5DD7AB9-A4D2-F642-9F8B-0CCB84B43975}"/>
              </a:ext>
            </a:extLst>
          </p:cNvPr>
          <p:cNvGrpSpPr/>
          <p:nvPr/>
        </p:nvGrpSpPr>
        <p:grpSpPr>
          <a:xfrm>
            <a:off x="5615573" y="419100"/>
            <a:ext cx="1562949" cy="417760"/>
            <a:chOff x="0" y="0"/>
            <a:chExt cx="570168" cy="1524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E39C846-13D5-5E4A-A772-06693E774E45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8" name="TextBox 8">
            <a:extLst>
              <a:ext uri="{FF2B5EF4-FFF2-40B4-BE49-F238E27FC236}">
                <a16:creationId xmlns:a16="http://schemas.microsoft.com/office/drawing/2014/main" id="{2DC2C326-190B-FE4A-A094-6035C2125A77}"/>
              </a:ext>
            </a:extLst>
          </p:cNvPr>
          <p:cNvSpPr txBox="1"/>
          <p:nvPr/>
        </p:nvSpPr>
        <p:spPr>
          <a:xfrm>
            <a:off x="6608332" y="419100"/>
            <a:ext cx="1305126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kumimoji="1" lang="ko-KR" altLang="en-US" sz="9600" b="1" dirty="0">
                <a:latin typeface="BM Jua" panose="02020603020101020101" pitchFamily="18" charset="-127"/>
                <a:ea typeface="BM Jua" panose="02020603020101020101" pitchFamily="18" charset="-127"/>
              </a:rPr>
              <a:t>자산 분배</a:t>
            </a: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5B17B27F-CF14-9A43-92B3-9E3A08380E74}"/>
              </a:ext>
            </a:extLst>
          </p:cNvPr>
          <p:cNvSpPr/>
          <p:nvPr/>
        </p:nvSpPr>
        <p:spPr>
          <a:xfrm>
            <a:off x="6492440" y="6341358"/>
            <a:ext cx="5181600" cy="2398960"/>
          </a:xfrm>
          <a:prstGeom prst="roundRect">
            <a:avLst/>
          </a:prstGeom>
          <a:noFill/>
          <a:ln w="63500">
            <a:solidFill>
              <a:srgbClr val="FFE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F9D126-989F-FA4B-AA33-680E9A1E2602}"/>
              </a:ext>
            </a:extLst>
          </p:cNvPr>
          <p:cNvSpPr txBox="1"/>
          <p:nvPr/>
        </p:nvSpPr>
        <p:spPr>
          <a:xfrm>
            <a:off x="7610721" y="5793100"/>
            <a:ext cx="294824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latin typeface="BM Jua" panose="02020603020101020101" pitchFamily="18" charset="-127"/>
                <a:ea typeface="BM Jua" panose="02020603020101020101" pitchFamily="18" charset="-127"/>
              </a:rPr>
              <a:t>금액 가중치 결정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153AC6CE-D611-994D-8C36-8537B43421A4}"/>
              </a:ext>
            </a:extLst>
          </p:cNvPr>
          <p:cNvSpPr/>
          <p:nvPr/>
        </p:nvSpPr>
        <p:spPr>
          <a:xfrm>
            <a:off x="5052783" y="4434363"/>
            <a:ext cx="7901218" cy="4813821"/>
          </a:xfrm>
          <a:prstGeom prst="roundRect">
            <a:avLst/>
          </a:prstGeom>
          <a:noFill/>
          <a:ln w="63500">
            <a:solidFill>
              <a:srgbClr val="FA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E61AD6-9511-2647-919F-D80BED2D6C50}"/>
              </a:ext>
            </a:extLst>
          </p:cNvPr>
          <p:cNvSpPr txBox="1"/>
          <p:nvPr/>
        </p:nvSpPr>
        <p:spPr>
          <a:xfrm>
            <a:off x="7584263" y="3878877"/>
            <a:ext cx="3579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 err="1">
                <a:latin typeface="BM Jua" panose="02020603020101020101" pitchFamily="18" charset="-127"/>
                <a:ea typeface="BM Jua" panose="02020603020101020101" pitchFamily="18" charset="-127"/>
              </a:rPr>
              <a:t>리밸런싱</a:t>
            </a:r>
            <a:r>
              <a:rPr kumimoji="1" lang="en-US" altLang="ko-KR" sz="4000" dirty="0">
                <a:latin typeface="BM Jua" panose="02020603020101020101" pitchFamily="18" charset="-127"/>
                <a:ea typeface="BM Jua" panose="02020603020101020101" pitchFamily="18" charset="-127"/>
              </a:rPr>
              <a:t>(04/01)</a:t>
            </a:r>
            <a:endParaRPr kumimoji="1" lang="ko-KR" altLang="en-US" sz="4000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254353D-B887-0E46-94A6-8DE653F1FECD}"/>
              </a:ext>
            </a:extLst>
          </p:cNvPr>
          <p:cNvSpPr/>
          <p:nvPr/>
        </p:nvSpPr>
        <p:spPr>
          <a:xfrm>
            <a:off x="2514600" y="3009900"/>
            <a:ext cx="13030199" cy="7086600"/>
          </a:xfrm>
          <a:prstGeom prst="roundRect">
            <a:avLst/>
          </a:prstGeom>
          <a:noFill/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9471BD-B904-DF45-B8CF-220736682EE0}"/>
              </a:ext>
            </a:extLst>
          </p:cNvPr>
          <p:cNvSpPr txBox="1"/>
          <p:nvPr/>
        </p:nvSpPr>
        <p:spPr>
          <a:xfrm>
            <a:off x="7386332" y="2423636"/>
            <a:ext cx="32816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200" dirty="0">
                <a:latin typeface="BM Jua" panose="02020603020101020101" pitchFamily="18" charset="-127"/>
                <a:ea typeface="BM Jua" panose="02020603020101020101" pitchFamily="18" charset="-127"/>
              </a:rPr>
              <a:t>포트폴리오 구성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678DA044-0A70-614B-9CE3-8C5906400ADC}"/>
              </a:ext>
            </a:extLst>
          </p:cNvPr>
          <p:cNvSpPr txBox="1"/>
          <p:nvPr/>
        </p:nvSpPr>
        <p:spPr>
          <a:xfrm>
            <a:off x="15544800" y="94107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30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0C3F5A-C653-B24B-8DD6-E872E0904D2B}"/>
              </a:ext>
            </a:extLst>
          </p:cNvPr>
          <p:cNvSpPr txBox="1"/>
          <p:nvPr/>
        </p:nvSpPr>
        <p:spPr>
          <a:xfrm>
            <a:off x="6873287" y="7140619"/>
            <a:ext cx="4495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err="1">
                <a:latin typeface="BM Jua" panose="02020603020101020101" pitchFamily="18" charset="-127"/>
                <a:ea typeface="BM Jua" panose="02020603020101020101" pitchFamily="18" charset="-127"/>
              </a:rPr>
              <a:t>Scipy</a:t>
            </a:r>
            <a:r>
              <a:rPr kumimoji="1" lang="en-US" altLang="ko-KR" sz="2000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sz="2000" dirty="0">
                <a:latin typeface="BM Jua" panose="02020603020101020101" pitchFamily="18" charset="-127"/>
                <a:ea typeface="BM Jua" panose="02020603020101020101" pitchFamily="18" charset="-127"/>
              </a:rPr>
              <a:t>최적화 알고리즘으로 샤프레이시오를</a:t>
            </a:r>
            <a:r>
              <a:rPr kumimoji="1" lang="en-US" altLang="ko-KR" sz="2000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sz="2000" dirty="0">
                <a:latin typeface="BM Jua" panose="02020603020101020101" pitchFamily="18" charset="-127"/>
                <a:ea typeface="BM Jua" panose="02020603020101020101" pitchFamily="18" charset="-127"/>
              </a:rPr>
              <a:t>최대로 하는 </a:t>
            </a:r>
            <a:r>
              <a:rPr kumimoji="1" lang="ko-KR" altLang="en-US" sz="2000" dirty="0" err="1">
                <a:latin typeface="BM Jua" panose="02020603020101020101" pitchFamily="18" charset="-127"/>
                <a:ea typeface="BM Jua" panose="02020603020101020101" pitchFamily="18" charset="-127"/>
              </a:rPr>
              <a:t>최적가중치</a:t>
            </a:r>
            <a:endParaRPr kumimoji="1" lang="ko-KR" altLang="en-US" sz="2000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88AFB-7C28-E544-B88F-0AE2B7E5B463}"/>
              </a:ext>
            </a:extLst>
          </p:cNvPr>
          <p:cNvSpPr txBox="1"/>
          <p:nvPr/>
        </p:nvSpPr>
        <p:spPr>
          <a:xfrm>
            <a:off x="7314078" y="3398221"/>
            <a:ext cx="3688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latin typeface="BM Jua" panose="02020603020101020101" pitchFamily="18" charset="-127"/>
                <a:ea typeface="BM Jua" panose="02020603020101020101" pitchFamily="18" charset="-127"/>
              </a:rPr>
              <a:t>마이 지수 코스피 상위 </a:t>
            </a:r>
            <a:r>
              <a:rPr kumimoji="1" lang="en-US" altLang="ko-KR" sz="2000" dirty="0">
                <a:latin typeface="BM Jua" panose="02020603020101020101" pitchFamily="18" charset="-127"/>
                <a:ea typeface="BM Jua" panose="02020603020101020101" pitchFamily="18" charset="-127"/>
              </a:rPr>
              <a:t>20%</a:t>
            </a:r>
            <a:r>
              <a:rPr kumimoji="1" lang="ko-KR" altLang="en-US" sz="2000" dirty="0">
                <a:latin typeface="BM Jua" panose="02020603020101020101" pitchFamily="18" charset="-127"/>
                <a:ea typeface="BM Jua" panose="02020603020101020101" pitchFamily="18" charset="-127"/>
              </a:rPr>
              <a:t> 종목으로</a:t>
            </a:r>
            <a:endParaRPr kumimoji="1" lang="en-US" altLang="ko-KR" sz="2000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3A8A-A324-C648-AB5F-1795AF0D56D2}"/>
              </a:ext>
            </a:extLst>
          </p:cNvPr>
          <p:cNvSpPr txBox="1"/>
          <p:nvPr/>
        </p:nvSpPr>
        <p:spPr>
          <a:xfrm>
            <a:off x="7326902" y="4892814"/>
            <a:ext cx="36904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dirty="0">
                <a:latin typeface="BM Jua" panose="02020603020101020101" pitchFamily="18" charset="-127"/>
                <a:ea typeface="BM Jua" panose="02020603020101020101" pitchFamily="18" charset="-127"/>
              </a:rPr>
              <a:t>12</a:t>
            </a:r>
            <a:r>
              <a:rPr kumimoji="1" lang="ko-KR" altLang="en-US" sz="2000" dirty="0">
                <a:latin typeface="BM Jua" panose="02020603020101020101" pitchFamily="18" charset="-127"/>
                <a:ea typeface="BM Jua" panose="02020603020101020101" pitchFamily="18" charset="-127"/>
              </a:rPr>
              <a:t>월부터 </a:t>
            </a:r>
            <a:r>
              <a:rPr kumimoji="1" lang="en-US" altLang="ko-KR" sz="2000" dirty="0">
                <a:latin typeface="BM Jua" panose="02020603020101020101" pitchFamily="18" charset="-127"/>
                <a:ea typeface="BM Jua" panose="02020603020101020101" pitchFamily="18" charset="-127"/>
              </a:rPr>
              <a:t>3</a:t>
            </a:r>
            <a:r>
              <a:rPr kumimoji="1" lang="ko-KR" altLang="en-US" sz="2000" dirty="0">
                <a:latin typeface="BM Jua" panose="02020603020101020101" pitchFamily="18" charset="-127"/>
                <a:ea typeface="BM Jua" panose="02020603020101020101" pitchFamily="18" charset="-127"/>
              </a:rPr>
              <a:t>월까지 공시한 재무정보를</a:t>
            </a:r>
            <a:endParaRPr kumimoji="1" lang="en-US" altLang="ko-KR" sz="2000" dirty="0"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algn="ctr"/>
            <a:r>
              <a:rPr kumimoji="1" lang="ko-KR" altLang="en-US" sz="2000" dirty="0">
                <a:latin typeface="BM Jua" panose="02020603020101020101" pitchFamily="18" charset="-127"/>
                <a:ea typeface="BM Jua" panose="02020603020101020101" pitchFamily="18" charset="-127"/>
              </a:rPr>
              <a:t>바탕으로 매년 </a:t>
            </a:r>
            <a:r>
              <a:rPr kumimoji="1" lang="en-US" altLang="ko-KR" sz="2000" dirty="0">
                <a:latin typeface="BM Jua" panose="02020603020101020101" pitchFamily="18" charset="-127"/>
                <a:ea typeface="BM Jua" panose="02020603020101020101" pitchFamily="18" charset="-127"/>
              </a:rPr>
              <a:t>4</a:t>
            </a:r>
            <a:r>
              <a:rPr kumimoji="1" lang="ko-KR" altLang="en-US" sz="2000" dirty="0">
                <a:latin typeface="BM Jua" panose="02020603020101020101" pitchFamily="18" charset="-127"/>
                <a:ea typeface="BM Jua" panose="02020603020101020101" pitchFamily="18" charset="-127"/>
              </a:rPr>
              <a:t>월 </a:t>
            </a:r>
            <a:r>
              <a:rPr kumimoji="1" lang="en-US" altLang="ko-KR" sz="2000" dirty="0">
                <a:latin typeface="BM Jua" panose="02020603020101020101" pitchFamily="18" charset="-127"/>
                <a:ea typeface="BM Jua" panose="02020603020101020101" pitchFamily="18" charset="-127"/>
              </a:rPr>
              <a:t>1</a:t>
            </a:r>
            <a:r>
              <a:rPr kumimoji="1" lang="ko-KR" altLang="en-US" sz="2000" dirty="0">
                <a:latin typeface="BM Jua" panose="02020603020101020101" pitchFamily="18" charset="-127"/>
                <a:ea typeface="BM Jua" panose="02020603020101020101" pitchFamily="18" charset="-127"/>
              </a:rPr>
              <a:t>일 </a:t>
            </a:r>
            <a:r>
              <a:rPr kumimoji="1" lang="ko-KR" altLang="en-US" sz="2000" dirty="0" err="1">
                <a:latin typeface="BM Jua" panose="02020603020101020101" pitchFamily="18" charset="-127"/>
                <a:ea typeface="BM Jua" panose="02020603020101020101" pitchFamily="18" charset="-127"/>
              </a:rPr>
              <a:t>리밸런싱</a:t>
            </a:r>
            <a:r>
              <a:rPr kumimoji="1" lang="ko-KR" altLang="en-US" sz="2000" dirty="0">
                <a:latin typeface="BM Jua" panose="02020603020101020101" pitchFamily="18" charset="-127"/>
                <a:ea typeface="BM Jua" panose="02020603020101020101" pitchFamily="18" charset="-127"/>
              </a:rPr>
              <a:t> 진행</a:t>
            </a:r>
          </a:p>
        </p:txBody>
      </p:sp>
    </p:spTree>
    <p:extLst>
      <p:ext uri="{BB962C8B-B14F-4D97-AF65-F5344CB8AC3E}">
        <p14:creationId xmlns:p14="http://schemas.microsoft.com/office/powerpoint/2010/main" val="3772287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FB99F648-1274-A046-915E-15610EFD2755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66467BC4-19FC-0D4B-B631-CDE6D8EF224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879DF7B6-2765-7140-8C19-0C8361F54E2A}"/>
              </a:ext>
            </a:extLst>
          </p:cNvPr>
          <p:cNvSpPr txBox="1"/>
          <p:nvPr/>
        </p:nvSpPr>
        <p:spPr>
          <a:xfrm>
            <a:off x="1323475" y="1172914"/>
            <a:ext cx="10847174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자산 분배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98D7FD7-D830-CF47-85FE-6F8A23FEAD92}"/>
              </a:ext>
            </a:extLst>
          </p:cNvPr>
          <p:cNvSpPr txBox="1"/>
          <p:nvPr/>
        </p:nvSpPr>
        <p:spPr>
          <a:xfrm>
            <a:off x="15392400" y="94107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31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6A7745-20C1-0B41-A8BF-BE35EB7A9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332" y="2552700"/>
            <a:ext cx="13607268" cy="5075882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54B7A69-6AE0-C24F-A134-BB1B6322A08F}"/>
              </a:ext>
            </a:extLst>
          </p:cNvPr>
          <p:cNvSpPr/>
          <p:nvPr/>
        </p:nvSpPr>
        <p:spPr>
          <a:xfrm>
            <a:off x="4191000" y="4229100"/>
            <a:ext cx="2209800" cy="7620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8204E7-93E6-434B-A591-8F024065FEF1}"/>
              </a:ext>
            </a:extLst>
          </p:cNvPr>
          <p:cNvSpPr txBox="1"/>
          <p:nvPr/>
        </p:nvSpPr>
        <p:spPr>
          <a:xfrm>
            <a:off x="5086350" y="8343900"/>
            <a:ext cx="7519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MY = (1.0986)*ROE + (1.3865)*PBR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14160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CDC5E3E3-B135-3140-BFC5-AD7E6B86F6A6}"/>
              </a:ext>
            </a:extLst>
          </p:cNvPr>
          <p:cNvSpPr/>
          <p:nvPr/>
        </p:nvSpPr>
        <p:spPr>
          <a:xfrm>
            <a:off x="6294503" y="2667000"/>
            <a:ext cx="5892692" cy="9906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B8830B3-A802-8C45-AC15-9B31BB04F91F}"/>
              </a:ext>
            </a:extLst>
          </p:cNvPr>
          <p:cNvSpPr/>
          <p:nvPr/>
        </p:nvSpPr>
        <p:spPr>
          <a:xfrm>
            <a:off x="6294503" y="4076700"/>
            <a:ext cx="5892692" cy="9906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5957E3A-2B8E-324B-A2B4-180F44AE1FB3}"/>
              </a:ext>
            </a:extLst>
          </p:cNvPr>
          <p:cNvSpPr/>
          <p:nvPr/>
        </p:nvSpPr>
        <p:spPr>
          <a:xfrm>
            <a:off x="6294503" y="5676900"/>
            <a:ext cx="5892692" cy="9906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BB5BFA5-D689-0C41-9FC4-D18250BEF4A1}"/>
              </a:ext>
            </a:extLst>
          </p:cNvPr>
          <p:cNvSpPr/>
          <p:nvPr/>
        </p:nvSpPr>
        <p:spPr>
          <a:xfrm>
            <a:off x="6294503" y="7277100"/>
            <a:ext cx="5892692" cy="9906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D367CEC-B112-3044-95CF-67424E0AF708}"/>
              </a:ext>
            </a:extLst>
          </p:cNvPr>
          <p:cNvSpPr/>
          <p:nvPr/>
        </p:nvSpPr>
        <p:spPr>
          <a:xfrm>
            <a:off x="6294503" y="8801100"/>
            <a:ext cx="5892692" cy="9906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14B18-28F9-884E-8953-4079BB4AEFD1}"/>
              </a:ext>
            </a:extLst>
          </p:cNvPr>
          <p:cNvSpPr txBox="1"/>
          <p:nvPr/>
        </p:nvSpPr>
        <p:spPr>
          <a:xfrm>
            <a:off x="6294503" y="2297668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2018_port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DFCB1-0981-1D49-9295-50AD4A8BCE2D}"/>
              </a:ext>
            </a:extLst>
          </p:cNvPr>
          <p:cNvSpPr txBox="1"/>
          <p:nvPr/>
        </p:nvSpPr>
        <p:spPr>
          <a:xfrm>
            <a:off x="6294503" y="3707368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2019_port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B9F15-7310-3746-BA4A-1BF2B24FD8BD}"/>
              </a:ext>
            </a:extLst>
          </p:cNvPr>
          <p:cNvSpPr txBox="1"/>
          <p:nvPr/>
        </p:nvSpPr>
        <p:spPr>
          <a:xfrm>
            <a:off x="12918304" y="299668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2019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4/1</a:t>
            </a:r>
            <a:r>
              <a:rPr kumimoji="1" lang="ko-KR" altLang="en-US" dirty="0"/>
              <a:t> 투자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FAF7690D-41CE-A244-8A1F-4A5AE431ACAA}"/>
              </a:ext>
            </a:extLst>
          </p:cNvPr>
          <p:cNvSpPr/>
          <p:nvPr/>
        </p:nvSpPr>
        <p:spPr>
          <a:xfrm>
            <a:off x="6653443" y="2838450"/>
            <a:ext cx="533400" cy="685800"/>
          </a:xfrm>
          <a:prstGeom prst="roundRect">
            <a:avLst/>
          </a:prstGeom>
          <a:solidFill>
            <a:srgbClr val="FFFF00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6E6E129-77A5-4B4F-B035-B503C51255DC}"/>
              </a:ext>
            </a:extLst>
          </p:cNvPr>
          <p:cNvSpPr/>
          <p:nvPr/>
        </p:nvSpPr>
        <p:spPr>
          <a:xfrm>
            <a:off x="7336158" y="2838450"/>
            <a:ext cx="533400" cy="685800"/>
          </a:xfrm>
          <a:prstGeom prst="roundRect">
            <a:avLst/>
          </a:prstGeom>
          <a:solidFill>
            <a:schemeClr val="accent2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BB663BF-CC2D-424D-9494-9A33F006360D}"/>
              </a:ext>
            </a:extLst>
          </p:cNvPr>
          <p:cNvSpPr/>
          <p:nvPr/>
        </p:nvSpPr>
        <p:spPr>
          <a:xfrm>
            <a:off x="7996195" y="2838450"/>
            <a:ext cx="533400" cy="6858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1ADC2122-FA83-0245-B683-343442C02D0A}"/>
              </a:ext>
            </a:extLst>
          </p:cNvPr>
          <p:cNvSpPr/>
          <p:nvPr/>
        </p:nvSpPr>
        <p:spPr>
          <a:xfrm>
            <a:off x="8675282" y="2838450"/>
            <a:ext cx="533400" cy="685800"/>
          </a:xfrm>
          <a:prstGeom prst="roundRect">
            <a:avLst/>
          </a:prstGeom>
          <a:solidFill>
            <a:srgbClr val="FFC4DE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E074705-5E01-0047-BDA4-9F63FFD99F72}"/>
              </a:ext>
            </a:extLst>
          </p:cNvPr>
          <p:cNvSpPr/>
          <p:nvPr/>
        </p:nvSpPr>
        <p:spPr>
          <a:xfrm>
            <a:off x="9357997" y="2838450"/>
            <a:ext cx="533400" cy="6858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A3391B7D-A93F-6F44-8187-71D05A7E5194}"/>
              </a:ext>
            </a:extLst>
          </p:cNvPr>
          <p:cNvSpPr/>
          <p:nvPr/>
        </p:nvSpPr>
        <p:spPr>
          <a:xfrm>
            <a:off x="10018034" y="2838450"/>
            <a:ext cx="533400" cy="685800"/>
          </a:xfrm>
          <a:prstGeom prst="roundRect">
            <a:avLst/>
          </a:prstGeom>
          <a:solidFill>
            <a:schemeClr val="accent6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97073727-5D1D-964B-9FDE-833417CAAB55}"/>
              </a:ext>
            </a:extLst>
          </p:cNvPr>
          <p:cNvSpPr/>
          <p:nvPr/>
        </p:nvSpPr>
        <p:spPr>
          <a:xfrm>
            <a:off x="10671358" y="2838450"/>
            <a:ext cx="533400" cy="685800"/>
          </a:xfrm>
          <a:prstGeom prst="roundRect">
            <a:avLst/>
          </a:prstGeom>
          <a:solidFill>
            <a:schemeClr val="accent4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9B92254-865A-C648-AC4C-897085A538F6}"/>
              </a:ext>
            </a:extLst>
          </p:cNvPr>
          <p:cNvSpPr/>
          <p:nvPr/>
        </p:nvSpPr>
        <p:spPr>
          <a:xfrm>
            <a:off x="11354073" y="2838450"/>
            <a:ext cx="533400" cy="685800"/>
          </a:xfrm>
          <a:prstGeom prst="roundRect">
            <a:avLst/>
          </a:prstGeom>
          <a:solidFill>
            <a:srgbClr val="FAC700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CCCB8A5A-B423-C840-8DCC-2E65CE266CBE}"/>
              </a:ext>
            </a:extLst>
          </p:cNvPr>
          <p:cNvSpPr/>
          <p:nvPr/>
        </p:nvSpPr>
        <p:spPr>
          <a:xfrm>
            <a:off x="6653443" y="4248150"/>
            <a:ext cx="533400" cy="685800"/>
          </a:xfrm>
          <a:prstGeom prst="roundRect">
            <a:avLst/>
          </a:prstGeom>
          <a:solidFill>
            <a:schemeClr val="accent1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CD8F3751-BC9B-C249-882C-89986A5FB950}"/>
              </a:ext>
            </a:extLst>
          </p:cNvPr>
          <p:cNvSpPr/>
          <p:nvPr/>
        </p:nvSpPr>
        <p:spPr>
          <a:xfrm>
            <a:off x="7336158" y="4248150"/>
            <a:ext cx="533400" cy="685800"/>
          </a:xfrm>
          <a:prstGeom prst="roundRect">
            <a:avLst/>
          </a:prstGeom>
          <a:solidFill>
            <a:srgbClr val="7030A0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91738AD2-89C8-424C-AC6E-05C16CF7D5BC}"/>
              </a:ext>
            </a:extLst>
          </p:cNvPr>
          <p:cNvSpPr/>
          <p:nvPr/>
        </p:nvSpPr>
        <p:spPr>
          <a:xfrm>
            <a:off x="7996195" y="4248150"/>
            <a:ext cx="533400" cy="685800"/>
          </a:xfrm>
          <a:prstGeom prst="roundRect">
            <a:avLst/>
          </a:prstGeom>
          <a:solidFill>
            <a:srgbClr val="C19A08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C372B24-72AF-5948-B032-2E9128BE1870}"/>
              </a:ext>
            </a:extLst>
          </p:cNvPr>
          <p:cNvSpPr/>
          <p:nvPr/>
        </p:nvSpPr>
        <p:spPr>
          <a:xfrm>
            <a:off x="8675282" y="4248150"/>
            <a:ext cx="53340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F603CE23-5DCC-324F-BAF9-369CA3B9E1C9}"/>
              </a:ext>
            </a:extLst>
          </p:cNvPr>
          <p:cNvSpPr/>
          <p:nvPr/>
        </p:nvSpPr>
        <p:spPr>
          <a:xfrm>
            <a:off x="9357997" y="4248150"/>
            <a:ext cx="533400" cy="685800"/>
          </a:xfrm>
          <a:prstGeom prst="roundRect">
            <a:avLst/>
          </a:prstGeom>
          <a:solidFill>
            <a:srgbClr val="D490F8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FD83DF0A-3DE3-7048-8C4F-69EEADED75A8}"/>
              </a:ext>
            </a:extLst>
          </p:cNvPr>
          <p:cNvSpPr/>
          <p:nvPr/>
        </p:nvSpPr>
        <p:spPr>
          <a:xfrm>
            <a:off x="10018034" y="4248150"/>
            <a:ext cx="533400" cy="685800"/>
          </a:xfrm>
          <a:prstGeom prst="roundRect">
            <a:avLst/>
          </a:prstGeom>
          <a:solidFill>
            <a:srgbClr val="00F7DD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B568A211-E7D5-E844-BEB6-8C52FA37DCC5}"/>
              </a:ext>
            </a:extLst>
          </p:cNvPr>
          <p:cNvSpPr/>
          <p:nvPr/>
        </p:nvSpPr>
        <p:spPr>
          <a:xfrm>
            <a:off x="10671358" y="4248150"/>
            <a:ext cx="533400" cy="685800"/>
          </a:xfrm>
          <a:prstGeom prst="roundRect">
            <a:avLst/>
          </a:prstGeom>
          <a:noFill/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54ACED97-D56B-124B-8DA3-4E3BCB12CD9E}"/>
              </a:ext>
            </a:extLst>
          </p:cNvPr>
          <p:cNvSpPr/>
          <p:nvPr/>
        </p:nvSpPr>
        <p:spPr>
          <a:xfrm>
            <a:off x="11354073" y="4248150"/>
            <a:ext cx="533400" cy="6858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18B3EF6-380B-A24C-A8FB-182A7D3ACE55}"/>
              </a:ext>
            </a:extLst>
          </p:cNvPr>
          <p:cNvSpPr/>
          <p:nvPr/>
        </p:nvSpPr>
        <p:spPr>
          <a:xfrm>
            <a:off x="6653443" y="5800725"/>
            <a:ext cx="533400" cy="685800"/>
          </a:xfrm>
          <a:prstGeom prst="roundRect">
            <a:avLst/>
          </a:prstGeom>
          <a:solidFill>
            <a:srgbClr val="FFC000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FEA77F1B-706E-1843-9612-15AD11D4C062}"/>
              </a:ext>
            </a:extLst>
          </p:cNvPr>
          <p:cNvSpPr/>
          <p:nvPr/>
        </p:nvSpPr>
        <p:spPr>
          <a:xfrm>
            <a:off x="7336158" y="5800725"/>
            <a:ext cx="533400" cy="6858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E6350559-9E18-B140-902B-C5E7E49B2518}"/>
              </a:ext>
            </a:extLst>
          </p:cNvPr>
          <p:cNvSpPr/>
          <p:nvPr/>
        </p:nvSpPr>
        <p:spPr>
          <a:xfrm>
            <a:off x="7996195" y="5800725"/>
            <a:ext cx="533400" cy="6858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059EFF06-D985-2647-AC82-9B1015ADA3CE}"/>
              </a:ext>
            </a:extLst>
          </p:cNvPr>
          <p:cNvSpPr/>
          <p:nvPr/>
        </p:nvSpPr>
        <p:spPr>
          <a:xfrm>
            <a:off x="8675282" y="5800725"/>
            <a:ext cx="533400" cy="685800"/>
          </a:xfrm>
          <a:prstGeom prst="roundRect">
            <a:avLst/>
          </a:prstGeom>
          <a:solidFill>
            <a:srgbClr val="FF99EE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9C9330AF-3B38-0343-A44B-1C12A3E56F04}"/>
              </a:ext>
            </a:extLst>
          </p:cNvPr>
          <p:cNvSpPr/>
          <p:nvPr/>
        </p:nvSpPr>
        <p:spPr>
          <a:xfrm>
            <a:off x="9357997" y="5800725"/>
            <a:ext cx="533400" cy="685800"/>
          </a:xfrm>
          <a:prstGeom prst="roundRect">
            <a:avLst/>
          </a:prstGeom>
          <a:solidFill>
            <a:srgbClr val="885BFB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BA7966E3-B758-7542-9E8C-428E9A2C827F}"/>
              </a:ext>
            </a:extLst>
          </p:cNvPr>
          <p:cNvSpPr/>
          <p:nvPr/>
        </p:nvSpPr>
        <p:spPr>
          <a:xfrm>
            <a:off x="10018034" y="5800725"/>
            <a:ext cx="533400" cy="6858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396D59A5-B883-5643-BB14-43A9FEB1F731}"/>
              </a:ext>
            </a:extLst>
          </p:cNvPr>
          <p:cNvSpPr/>
          <p:nvPr/>
        </p:nvSpPr>
        <p:spPr>
          <a:xfrm>
            <a:off x="10671358" y="5800725"/>
            <a:ext cx="533400" cy="685800"/>
          </a:xfrm>
          <a:prstGeom prst="roundRect">
            <a:avLst/>
          </a:prstGeom>
          <a:solidFill>
            <a:srgbClr val="7030A0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37C66FA0-221E-5645-A6B3-6F68DCB74E6B}"/>
              </a:ext>
            </a:extLst>
          </p:cNvPr>
          <p:cNvSpPr/>
          <p:nvPr/>
        </p:nvSpPr>
        <p:spPr>
          <a:xfrm>
            <a:off x="11354073" y="5800725"/>
            <a:ext cx="533400" cy="685800"/>
          </a:xfrm>
          <a:prstGeom prst="roundRect">
            <a:avLst/>
          </a:prstGeom>
          <a:solidFill>
            <a:srgbClr val="FFEB00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CFCDE28A-0D2A-7D48-8E24-B6B6F3AA595B}"/>
              </a:ext>
            </a:extLst>
          </p:cNvPr>
          <p:cNvSpPr/>
          <p:nvPr/>
        </p:nvSpPr>
        <p:spPr>
          <a:xfrm>
            <a:off x="6653443" y="7400925"/>
            <a:ext cx="533400" cy="6858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8529628-ED58-2540-A70A-E77A9E13AB0A}"/>
              </a:ext>
            </a:extLst>
          </p:cNvPr>
          <p:cNvSpPr/>
          <p:nvPr/>
        </p:nvSpPr>
        <p:spPr>
          <a:xfrm>
            <a:off x="7336158" y="7400925"/>
            <a:ext cx="533400" cy="685800"/>
          </a:xfrm>
          <a:prstGeom prst="roundRect">
            <a:avLst/>
          </a:prstGeom>
          <a:noFill/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B43C97AB-8812-E44D-8F06-74EB02DA8987}"/>
              </a:ext>
            </a:extLst>
          </p:cNvPr>
          <p:cNvSpPr/>
          <p:nvPr/>
        </p:nvSpPr>
        <p:spPr>
          <a:xfrm>
            <a:off x="7996195" y="7400925"/>
            <a:ext cx="533400" cy="685800"/>
          </a:xfrm>
          <a:prstGeom prst="roundRect">
            <a:avLst/>
          </a:prstGeom>
          <a:solidFill>
            <a:srgbClr val="D490F8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ED1F19-61E9-3A49-9C62-A99EDCD45B29}"/>
              </a:ext>
            </a:extLst>
          </p:cNvPr>
          <p:cNvSpPr/>
          <p:nvPr/>
        </p:nvSpPr>
        <p:spPr>
          <a:xfrm>
            <a:off x="8675282" y="7400925"/>
            <a:ext cx="533400" cy="685800"/>
          </a:xfrm>
          <a:prstGeom prst="roundRect">
            <a:avLst/>
          </a:prstGeom>
          <a:solidFill>
            <a:srgbClr val="C19A08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C351226E-31E1-254B-B20E-E6DD1B6BF6D4}"/>
              </a:ext>
            </a:extLst>
          </p:cNvPr>
          <p:cNvSpPr/>
          <p:nvPr/>
        </p:nvSpPr>
        <p:spPr>
          <a:xfrm>
            <a:off x="9357997" y="7400925"/>
            <a:ext cx="533400" cy="685800"/>
          </a:xfrm>
          <a:prstGeom prst="roundRect">
            <a:avLst/>
          </a:prstGeom>
          <a:solidFill>
            <a:srgbClr val="EEE7CA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42DAFACD-0A9E-884A-AAD2-C87E37719D3E}"/>
              </a:ext>
            </a:extLst>
          </p:cNvPr>
          <p:cNvSpPr/>
          <p:nvPr/>
        </p:nvSpPr>
        <p:spPr>
          <a:xfrm>
            <a:off x="10018034" y="7400925"/>
            <a:ext cx="533400" cy="685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7B39C58D-F217-C941-AEC1-EC53FA54DB8B}"/>
              </a:ext>
            </a:extLst>
          </p:cNvPr>
          <p:cNvSpPr/>
          <p:nvPr/>
        </p:nvSpPr>
        <p:spPr>
          <a:xfrm>
            <a:off x="10671358" y="7400925"/>
            <a:ext cx="533400" cy="685800"/>
          </a:xfrm>
          <a:prstGeom prst="roundRect">
            <a:avLst/>
          </a:prstGeom>
          <a:solidFill>
            <a:srgbClr val="ED8570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F9151417-8394-6F47-AAD0-312D2DCC31F3}"/>
              </a:ext>
            </a:extLst>
          </p:cNvPr>
          <p:cNvSpPr/>
          <p:nvPr/>
        </p:nvSpPr>
        <p:spPr>
          <a:xfrm>
            <a:off x="11354073" y="7400925"/>
            <a:ext cx="533400" cy="685800"/>
          </a:xfrm>
          <a:prstGeom prst="roundRect">
            <a:avLst/>
          </a:prstGeom>
          <a:solidFill>
            <a:srgbClr val="C00000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03BAB103-6885-1446-903E-233D756E3A2A}"/>
              </a:ext>
            </a:extLst>
          </p:cNvPr>
          <p:cNvSpPr/>
          <p:nvPr/>
        </p:nvSpPr>
        <p:spPr>
          <a:xfrm>
            <a:off x="6648365" y="8953500"/>
            <a:ext cx="533400" cy="685800"/>
          </a:xfrm>
          <a:prstGeom prst="roundRect">
            <a:avLst/>
          </a:prstGeom>
          <a:solidFill>
            <a:schemeClr val="accent3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86544079-60A1-4544-858C-E69BAD797BAA}"/>
              </a:ext>
            </a:extLst>
          </p:cNvPr>
          <p:cNvSpPr/>
          <p:nvPr/>
        </p:nvSpPr>
        <p:spPr>
          <a:xfrm>
            <a:off x="7331080" y="8953500"/>
            <a:ext cx="533400" cy="6858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8540E891-CEB1-0442-8C0B-A98A6C130E25}"/>
              </a:ext>
            </a:extLst>
          </p:cNvPr>
          <p:cNvSpPr/>
          <p:nvPr/>
        </p:nvSpPr>
        <p:spPr>
          <a:xfrm>
            <a:off x="7991117" y="8953500"/>
            <a:ext cx="533400" cy="685800"/>
          </a:xfrm>
          <a:prstGeom prst="roundRect">
            <a:avLst/>
          </a:prstGeom>
          <a:solidFill>
            <a:srgbClr val="FFC4DE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6D811CF9-2E2A-364B-9E8C-E44F75BD9058}"/>
              </a:ext>
            </a:extLst>
          </p:cNvPr>
          <p:cNvSpPr/>
          <p:nvPr/>
        </p:nvSpPr>
        <p:spPr>
          <a:xfrm>
            <a:off x="8670204" y="8953500"/>
            <a:ext cx="533400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5F6FFA0B-7E80-4A44-AD7D-A7135D771D3D}"/>
              </a:ext>
            </a:extLst>
          </p:cNvPr>
          <p:cNvSpPr/>
          <p:nvPr/>
        </p:nvSpPr>
        <p:spPr>
          <a:xfrm>
            <a:off x="9352919" y="8953500"/>
            <a:ext cx="533400" cy="685800"/>
          </a:xfrm>
          <a:prstGeom prst="roundRect">
            <a:avLst/>
          </a:prstGeom>
          <a:solidFill>
            <a:srgbClr val="E7E6A4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FC85863-AEE5-1241-B5A9-62D4D920B01A}"/>
              </a:ext>
            </a:extLst>
          </p:cNvPr>
          <p:cNvSpPr/>
          <p:nvPr/>
        </p:nvSpPr>
        <p:spPr>
          <a:xfrm>
            <a:off x="10012956" y="8953500"/>
            <a:ext cx="533400" cy="685800"/>
          </a:xfrm>
          <a:prstGeom prst="roundRect">
            <a:avLst/>
          </a:prstGeom>
          <a:solidFill>
            <a:schemeClr val="accent6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D863E38-7A3C-A54E-8E90-DD9372341FA1}"/>
              </a:ext>
            </a:extLst>
          </p:cNvPr>
          <p:cNvSpPr/>
          <p:nvPr/>
        </p:nvSpPr>
        <p:spPr>
          <a:xfrm>
            <a:off x="10666280" y="8953500"/>
            <a:ext cx="533400" cy="685800"/>
          </a:xfrm>
          <a:prstGeom prst="roundRect">
            <a:avLst/>
          </a:prstGeom>
          <a:solidFill>
            <a:srgbClr val="FFFF00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3224EC6-D263-274D-8E79-1B595D04788A}"/>
              </a:ext>
            </a:extLst>
          </p:cNvPr>
          <p:cNvSpPr/>
          <p:nvPr/>
        </p:nvSpPr>
        <p:spPr>
          <a:xfrm>
            <a:off x="11348995" y="8953500"/>
            <a:ext cx="533400" cy="6858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B1B72E4-EABF-044E-8975-75410FE5710E}"/>
              </a:ext>
            </a:extLst>
          </p:cNvPr>
          <p:cNvSpPr/>
          <p:nvPr/>
        </p:nvSpPr>
        <p:spPr>
          <a:xfrm>
            <a:off x="6319795" y="5278993"/>
            <a:ext cx="1168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2020_port</a:t>
            </a:r>
            <a:endParaRPr kumimoji="1"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8E9C9C6-FCBA-254A-81A5-DDB1702DFF87}"/>
              </a:ext>
            </a:extLst>
          </p:cNvPr>
          <p:cNvSpPr/>
          <p:nvPr/>
        </p:nvSpPr>
        <p:spPr>
          <a:xfrm>
            <a:off x="6294503" y="6940034"/>
            <a:ext cx="1168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2021_port</a:t>
            </a:r>
            <a:endParaRPr kumimoji="1"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1FEEBDD-F3CF-1940-992B-BEF4536A65F1}"/>
              </a:ext>
            </a:extLst>
          </p:cNvPr>
          <p:cNvSpPr/>
          <p:nvPr/>
        </p:nvSpPr>
        <p:spPr>
          <a:xfrm>
            <a:off x="6294503" y="8403193"/>
            <a:ext cx="1168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2022_port</a:t>
            </a:r>
            <a:endParaRPr kumimoji="1"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DF9084-A09A-9A4C-8804-228A503F314B}"/>
              </a:ext>
            </a:extLst>
          </p:cNvPr>
          <p:cNvSpPr txBox="1"/>
          <p:nvPr/>
        </p:nvSpPr>
        <p:spPr>
          <a:xfrm>
            <a:off x="12931755" y="442770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2020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4/1</a:t>
            </a:r>
            <a:r>
              <a:rPr kumimoji="1" lang="ko-KR" altLang="en-US" dirty="0"/>
              <a:t> 투자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992D2AE-CED9-6C4D-BD18-398BA16FDA0D}"/>
              </a:ext>
            </a:extLst>
          </p:cNvPr>
          <p:cNvSpPr txBox="1"/>
          <p:nvPr/>
        </p:nvSpPr>
        <p:spPr>
          <a:xfrm>
            <a:off x="12912705" y="5994129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2021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4/1</a:t>
            </a:r>
            <a:r>
              <a:rPr kumimoji="1" lang="ko-KR" altLang="en-US" dirty="0"/>
              <a:t> 투자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CBFB26-59B9-7C43-9FE9-0CE340BF237A}"/>
              </a:ext>
            </a:extLst>
          </p:cNvPr>
          <p:cNvSpPr txBox="1"/>
          <p:nvPr/>
        </p:nvSpPr>
        <p:spPr>
          <a:xfrm>
            <a:off x="12901658" y="762323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2022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4/1</a:t>
            </a:r>
            <a:r>
              <a:rPr kumimoji="1" lang="ko-KR" altLang="en-US" dirty="0"/>
              <a:t> 투자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3BB8EFB-EFC5-4848-BE5E-8E6A074104CF}"/>
              </a:ext>
            </a:extLst>
          </p:cNvPr>
          <p:cNvSpPr txBox="1"/>
          <p:nvPr/>
        </p:nvSpPr>
        <p:spPr>
          <a:xfrm>
            <a:off x="12923903" y="910590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2023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4/1</a:t>
            </a:r>
            <a:r>
              <a:rPr kumimoji="1" lang="ko-KR" altLang="en-US" dirty="0"/>
              <a:t> 투자</a:t>
            </a:r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6876962C-BB7C-5244-B663-7E86D10A9208}"/>
              </a:ext>
            </a:extLst>
          </p:cNvPr>
          <p:cNvSpPr/>
          <p:nvPr/>
        </p:nvSpPr>
        <p:spPr>
          <a:xfrm>
            <a:off x="12336510" y="7554166"/>
            <a:ext cx="532825" cy="507460"/>
          </a:xfrm>
          <a:prstGeom prst="rightArrow">
            <a:avLst>
              <a:gd name="adj1" fmla="val 52094"/>
              <a:gd name="adj2" fmla="val 50000"/>
            </a:avLst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4" name="오른쪽 화살표[R] 63">
            <a:extLst>
              <a:ext uri="{FF2B5EF4-FFF2-40B4-BE49-F238E27FC236}">
                <a16:creationId xmlns:a16="http://schemas.microsoft.com/office/drawing/2014/main" id="{E97A3338-560C-7344-BF60-38D929C6289E}"/>
              </a:ext>
            </a:extLst>
          </p:cNvPr>
          <p:cNvSpPr/>
          <p:nvPr/>
        </p:nvSpPr>
        <p:spPr>
          <a:xfrm>
            <a:off x="12286337" y="2902617"/>
            <a:ext cx="532825" cy="507460"/>
          </a:xfrm>
          <a:prstGeom prst="rightArrow">
            <a:avLst>
              <a:gd name="adj1" fmla="val 52094"/>
              <a:gd name="adj2" fmla="val 50000"/>
            </a:avLst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오른쪽 화살표[R] 64">
            <a:extLst>
              <a:ext uri="{FF2B5EF4-FFF2-40B4-BE49-F238E27FC236}">
                <a16:creationId xmlns:a16="http://schemas.microsoft.com/office/drawing/2014/main" id="{0626AC64-D39E-5141-AE3B-0BF2CF28A2AE}"/>
              </a:ext>
            </a:extLst>
          </p:cNvPr>
          <p:cNvSpPr/>
          <p:nvPr/>
        </p:nvSpPr>
        <p:spPr>
          <a:xfrm>
            <a:off x="12327283" y="4358640"/>
            <a:ext cx="532825" cy="507460"/>
          </a:xfrm>
          <a:prstGeom prst="rightArrow">
            <a:avLst>
              <a:gd name="adj1" fmla="val 52094"/>
              <a:gd name="adj2" fmla="val 50000"/>
            </a:avLst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6" name="오른쪽 화살표[R] 65">
            <a:extLst>
              <a:ext uri="{FF2B5EF4-FFF2-40B4-BE49-F238E27FC236}">
                <a16:creationId xmlns:a16="http://schemas.microsoft.com/office/drawing/2014/main" id="{90D9F0B6-5975-A24C-AC62-1C9CE00A8F39}"/>
              </a:ext>
            </a:extLst>
          </p:cNvPr>
          <p:cNvSpPr/>
          <p:nvPr/>
        </p:nvSpPr>
        <p:spPr>
          <a:xfrm>
            <a:off x="12307119" y="5871813"/>
            <a:ext cx="532825" cy="507460"/>
          </a:xfrm>
          <a:prstGeom prst="rightArrow">
            <a:avLst>
              <a:gd name="adj1" fmla="val 52094"/>
              <a:gd name="adj2" fmla="val 50000"/>
            </a:avLst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7" name="오른쪽 화살표[R] 66">
            <a:extLst>
              <a:ext uri="{FF2B5EF4-FFF2-40B4-BE49-F238E27FC236}">
                <a16:creationId xmlns:a16="http://schemas.microsoft.com/office/drawing/2014/main" id="{CD587608-2B5A-764F-8B58-FE4CDBC136B0}"/>
              </a:ext>
            </a:extLst>
          </p:cNvPr>
          <p:cNvSpPr/>
          <p:nvPr/>
        </p:nvSpPr>
        <p:spPr>
          <a:xfrm>
            <a:off x="12398930" y="9078381"/>
            <a:ext cx="532825" cy="507460"/>
          </a:xfrm>
          <a:prstGeom prst="rightArrow">
            <a:avLst>
              <a:gd name="adj1" fmla="val 52094"/>
              <a:gd name="adj2" fmla="val 50000"/>
            </a:avLst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68" name="Group 12">
            <a:extLst>
              <a:ext uri="{FF2B5EF4-FFF2-40B4-BE49-F238E27FC236}">
                <a16:creationId xmlns:a16="http://schemas.microsoft.com/office/drawing/2014/main" id="{0E1872F6-D702-744A-BB82-9CBA5C0E2EED}"/>
              </a:ext>
            </a:extLst>
          </p:cNvPr>
          <p:cNvGrpSpPr/>
          <p:nvPr/>
        </p:nvGrpSpPr>
        <p:grpSpPr>
          <a:xfrm>
            <a:off x="914400" y="723900"/>
            <a:ext cx="1562949" cy="417760"/>
            <a:chOff x="0" y="0"/>
            <a:chExt cx="570168" cy="152400"/>
          </a:xfrm>
        </p:grpSpPr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ED55607D-3D5B-E046-BF52-5A335BEFC076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B0F44E4-C1D8-744C-ABA6-8D0EAC2B9249}"/>
              </a:ext>
            </a:extLst>
          </p:cNvPr>
          <p:cNvSpPr txBox="1"/>
          <p:nvPr/>
        </p:nvSpPr>
        <p:spPr>
          <a:xfrm>
            <a:off x="1475874" y="952500"/>
            <a:ext cx="11097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포트폴리오 구성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A80FC3-59E2-4644-905A-BBE764A042F2}"/>
              </a:ext>
            </a:extLst>
          </p:cNvPr>
          <p:cNvSpPr/>
          <p:nvPr/>
        </p:nvSpPr>
        <p:spPr>
          <a:xfrm>
            <a:off x="4696968" y="2815709"/>
            <a:ext cx="941832" cy="6747391"/>
          </a:xfrm>
          <a:prstGeom prst="downArrow">
            <a:avLst/>
          </a:prstGeom>
          <a:solidFill>
            <a:srgbClr val="FFA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168DFE1-C25A-C845-A554-178C4BF7B29E}"/>
              </a:ext>
            </a:extLst>
          </p:cNvPr>
          <p:cNvSpPr txBox="1"/>
          <p:nvPr/>
        </p:nvSpPr>
        <p:spPr>
          <a:xfrm>
            <a:off x="2416365" y="4670690"/>
            <a:ext cx="22268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000" dirty="0">
                <a:latin typeface="BM Jua" panose="02020603020101020101" pitchFamily="18" charset="-127"/>
                <a:ea typeface="BM Jua" panose="02020603020101020101" pitchFamily="18" charset="-127"/>
              </a:rPr>
              <a:t>1</a:t>
            </a:r>
            <a:r>
              <a:rPr kumimoji="1" lang="ko-KR" altLang="en-US" sz="3000" dirty="0">
                <a:latin typeface="BM Jua" panose="02020603020101020101" pitchFamily="18" charset="-127"/>
                <a:ea typeface="BM Jua" panose="02020603020101020101" pitchFamily="18" charset="-127"/>
              </a:rPr>
              <a:t>년마다</a:t>
            </a:r>
            <a:endParaRPr kumimoji="1" lang="en-US" altLang="ko-KR" sz="3000" dirty="0"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algn="ctr"/>
            <a:r>
              <a:rPr kumimoji="1" lang="ko-KR" altLang="en-US" sz="5000" dirty="0" err="1">
                <a:latin typeface="BM Jua" panose="02020603020101020101" pitchFamily="18" charset="-127"/>
                <a:ea typeface="BM Jua" panose="02020603020101020101" pitchFamily="18" charset="-127"/>
              </a:rPr>
              <a:t>리밸런싱</a:t>
            </a:r>
            <a:endParaRPr kumimoji="1" lang="ko-KR" altLang="en-US" sz="5000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21" name="아래쪽 화살표[D] 20">
            <a:extLst>
              <a:ext uri="{FF2B5EF4-FFF2-40B4-BE49-F238E27FC236}">
                <a16:creationId xmlns:a16="http://schemas.microsoft.com/office/drawing/2014/main" id="{F1534626-B6E6-AE43-9635-069D571DEA19}"/>
              </a:ext>
            </a:extLst>
          </p:cNvPr>
          <p:cNvSpPr/>
          <p:nvPr/>
        </p:nvSpPr>
        <p:spPr>
          <a:xfrm rot="2354285">
            <a:off x="8418514" y="2400048"/>
            <a:ext cx="212004" cy="6593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1C2987-1D4E-2F44-85F6-59E6CB1D88DD}"/>
              </a:ext>
            </a:extLst>
          </p:cNvPr>
          <p:cNvSpPr txBox="1"/>
          <p:nvPr/>
        </p:nvSpPr>
        <p:spPr>
          <a:xfrm>
            <a:off x="8720083" y="21130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종목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69D8382-1C11-4C4C-86A4-314295D6CAB4}"/>
              </a:ext>
            </a:extLst>
          </p:cNvPr>
          <p:cNvSpPr txBox="1"/>
          <p:nvPr/>
        </p:nvSpPr>
        <p:spPr>
          <a:xfrm>
            <a:off x="6781800" y="300990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A</a:t>
            </a:r>
            <a:endParaRPr kumimoji="1" lang="ko-KR" altLang="en-US" sz="2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514114B-71C9-174D-8455-D2E311DDF782}"/>
              </a:ext>
            </a:extLst>
          </p:cNvPr>
          <p:cNvSpPr txBox="1"/>
          <p:nvPr/>
        </p:nvSpPr>
        <p:spPr>
          <a:xfrm>
            <a:off x="7448272" y="303296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B</a:t>
            </a:r>
            <a:endParaRPr kumimoji="1" lang="ko-KR" altLang="en-US" sz="2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2C8C928-DA58-1945-BFD5-2C5431672249}"/>
              </a:ext>
            </a:extLst>
          </p:cNvPr>
          <p:cNvSpPr txBox="1"/>
          <p:nvPr/>
        </p:nvSpPr>
        <p:spPr>
          <a:xfrm>
            <a:off x="8137278" y="3032962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C</a:t>
            </a:r>
            <a:endParaRPr kumimoji="1" lang="ko-KR" altLang="en-US" sz="2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46DE4C7-ABB2-B249-8A82-5E72CFFC3C59}"/>
              </a:ext>
            </a:extLst>
          </p:cNvPr>
          <p:cNvSpPr txBox="1"/>
          <p:nvPr/>
        </p:nvSpPr>
        <p:spPr>
          <a:xfrm>
            <a:off x="8802240" y="303440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D</a:t>
            </a:r>
            <a:endParaRPr kumimoji="1" lang="ko-KR" altLang="en-US" sz="2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CCA2615-535A-BA42-9381-8A313518AD25}"/>
              </a:ext>
            </a:extLst>
          </p:cNvPr>
          <p:cNvSpPr txBox="1"/>
          <p:nvPr/>
        </p:nvSpPr>
        <p:spPr>
          <a:xfrm>
            <a:off x="9448800" y="3032962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E</a:t>
            </a:r>
            <a:endParaRPr kumimoji="1" lang="ko-KR" altLang="en-US" sz="2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5C893E8-730B-DA4D-BAE1-28EE12FB21C8}"/>
              </a:ext>
            </a:extLst>
          </p:cNvPr>
          <p:cNvSpPr txBox="1"/>
          <p:nvPr/>
        </p:nvSpPr>
        <p:spPr>
          <a:xfrm>
            <a:off x="10136112" y="3009900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F</a:t>
            </a:r>
            <a:endParaRPr kumimoji="1" lang="ko-KR" altLang="en-US" sz="2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ACCF884-2A48-C343-A96E-051B2C416CB2}"/>
              </a:ext>
            </a:extLst>
          </p:cNvPr>
          <p:cNvSpPr txBox="1"/>
          <p:nvPr/>
        </p:nvSpPr>
        <p:spPr>
          <a:xfrm>
            <a:off x="10778630" y="3009900"/>
            <a:ext cx="346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G</a:t>
            </a:r>
            <a:endParaRPr kumimoji="1" lang="ko-KR" altLang="en-US" sz="2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2EDBA52-CE2D-374D-B63E-79E6883A3200}"/>
              </a:ext>
            </a:extLst>
          </p:cNvPr>
          <p:cNvSpPr txBox="1"/>
          <p:nvPr/>
        </p:nvSpPr>
        <p:spPr>
          <a:xfrm>
            <a:off x="11453309" y="3009900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H</a:t>
            </a:r>
            <a:endParaRPr kumimoji="1" lang="ko-KR" altLang="en-US" sz="2000" dirty="0"/>
          </a:p>
        </p:txBody>
      </p:sp>
      <p:sp>
        <p:nvSpPr>
          <p:cNvPr id="81" name="TextBox 6">
            <a:extLst>
              <a:ext uri="{FF2B5EF4-FFF2-40B4-BE49-F238E27FC236}">
                <a16:creationId xmlns:a16="http://schemas.microsoft.com/office/drawing/2014/main" id="{2F2DDE28-393C-D546-A109-34143E862B75}"/>
              </a:ext>
            </a:extLst>
          </p:cNvPr>
          <p:cNvSpPr txBox="1"/>
          <p:nvPr/>
        </p:nvSpPr>
        <p:spPr>
          <a:xfrm>
            <a:off x="15392400" y="94107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32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71112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865451F-B543-A44E-BF05-49C1A351D996}"/>
              </a:ext>
            </a:extLst>
          </p:cNvPr>
          <p:cNvSpPr txBox="1"/>
          <p:nvPr/>
        </p:nvSpPr>
        <p:spPr>
          <a:xfrm>
            <a:off x="11608933" y="4913105"/>
            <a:ext cx="4112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dirty="0" err="1">
                <a:latin typeface="BM Jua" panose="02020603020101020101" pitchFamily="18" charset="-127"/>
                <a:ea typeface="BM Jua" panose="02020603020101020101" pitchFamily="18" charset="-127"/>
              </a:rPr>
              <a:t>샤프레이시오값이</a:t>
            </a:r>
            <a:r>
              <a:rPr kumimoji="1" lang="ko-KR" altLang="en-US" sz="2200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sz="2200" dirty="0" err="1">
                <a:latin typeface="BM Jua" panose="02020603020101020101" pitchFamily="18" charset="-127"/>
                <a:ea typeface="BM Jua" panose="02020603020101020101" pitchFamily="18" charset="-127"/>
              </a:rPr>
              <a:t>최대일때의</a:t>
            </a:r>
            <a:r>
              <a:rPr kumimoji="1" lang="ko-KR" altLang="en-US" sz="2200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endParaRPr kumimoji="1" lang="en-US" altLang="ko-KR" sz="2200" dirty="0"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algn="ctr"/>
            <a:r>
              <a:rPr kumimoji="1" lang="ko-KR" altLang="en-US" sz="2200" dirty="0">
                <a:latin typeface="BM Jua" panose="02020603020101020101" pitchFamily="18" charset="-127"/>
                <a:ea typeface="BM Jua" panose="02020603020101020101" pitchFamily="18" charset="-127"/>
              </a:rPr>
              <a:t>가중치를 구하는 최적화 알고리즘 사용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5F55DAD9-3580-9A47-B201-12F9F8EA82D7}"/>
              </a:ext>
            </a:extLst>
          </p:cNvPr>
          <p:cNvGrpSpPr/>
          <p:nvPr/>
        </p:nvGrpSpPr>
        <p:grpSpPr>
          <a:xfrm>
            <a:off x="4114800" y="4087670"/>
            <a:ext cx="2286000" cy="2286000"/>
            <a:chOff x="6280313" y="4114800"/>
            <a:chExt cx="2286000" cy="22860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10388125-12E6-A744-9FAC-4B4CCAA3F990}"/>
                </a:ext>
              </a:extLst>
            </p:cNvPr>
            <p:cNvSpPr/>
            <p:nvPr/>
          </p:nvSpPr>
          <p:spPr>
            <a:xfrm>
              <a:off x="6280313" y="4114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3EF070C7-8E32-3448-AE24-104350A5F5B8}"/>
                </a:ext>
              </a:extLst>
            </p:cNvPr>
            <p:cNvSpPr/>
            <p:nvPr/>
          </p:nvSpPr>
          <p:spPr>
            <a:xfrm>
              <a:off x="6432713" y="4267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5B2FFDC7-2371-AF46-B6C2-04C52A6FC134}"/>
                </a:ext>
              </a:extLst>
            </p:cNvPr>
            <p:cNvSpPr/>
            <p:nvPr/>
          </p:nvSpPr>
          <p:spPr>
            <a:xfrm>
              <a:off x="6585113" y="4419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EA73122B-FC8F-F241-84EB-D0CE077D6EEC}"/>
                </a:ext>
              </a:extLst>
            </p:cNvPr>
            <p:cNvSpPr/>
            <p:nvPr/>
          </p:nvSpPr>
          <p:spPr>
            <a:xfrm>
              <a:off x="6737513" y="4572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623D0E8-3076-044D-9076-84578DD4B5EA}"/>
                </a:ext>
              </a:extLst>
            </p:cNvPr>
            <p:cNvSpPr/>
            <p:nvPr/>
          </p:nvSpPr>
          <p:spPr>
            <a:xfrm>
              <a:off x="6889913" y="4724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68740DF3-5FC7-2647-A192-2DBD1293057A}"/>
                </a:ext>
              </a:extLst>
            </p:cNvPr>
            <p:cNvSpPr/>
            <p:nvPr/>
          </p:nvSpPr>
          <p:spPr>
            <a:xfrm>
              <a:off x="7042313" y="4876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2A1E6B02-FBC2-424D-A6D3-BC942F5AC554}"/>
                </a:ext>
              </a:extLst>
            </p:cNvPr>
            <p:cNvSpPr/>
            <p:nvPr/>
          </p:nvSpPr>
          <p:spPr>
            <a:xfrm>
              <a:off x="7194713" y="5029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0A497BDE-9373-DC49-902D-C4EE6860BF0C}"/>
                </a:ext>
              </a:extLst>
            </p:cNvPr>
            <p:cNvSpPr/>
            <p:nvPr/>
          </p:nvSpPr>
          <p:spPr>
            <a:xfrm>
              <a:off x="7347113" y="5181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786082A0-5BD8-7D44-9D6A-3857C1D8D58A}"/>
                </a:ext>
              </a:extLst>
            </p:cNvPr>
            <p:cNvSpPr/>
            <p:nvPr/>
          </p:nvSpPr>
          <p:spPr>
            <a:xfrm>
              <a:off x="7499513" y="5334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712A5407-35A2-6849-A1A6-CB8F3F9D0D55}"/>
                </a:ext>
              </a:extLst>
            </p:cNvPr>
            <p:cNvSpPr/>
            <p:nvPr/>
          </p:nvSpPr>
          <p:spPr>
            <a:xfrm>
              <a:off x="7651913" y="5486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69165C4D-2268-F745-A5E3-D271B4BD5E40}"/>
                </a:ext>
              </a:extLst>
            </p:cNvPr>
            <p:cNvSpPr/>
            <p:nvPr/>
          </p:nvSpPr>
          <p:spPr>
            <a:xfrm>
              <a:off x="7804313" y="5638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96F87A1D-C5F1-B34C-A1A2-5CC886C2A5D7}"/>
                </a:ext>
              </a:extLst>
            </p:cNvPr>
            <p:cNvSpPr/>
            <p:nvPr/>
          </p:nvSpPr>
          <p:spPr>
            <a:xfrm>
              <a:off x="7956713" y="5791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ED091A11-3A3E-8F4F-B2AD-91A3D36C13DB}"/>
                </a:ext>
              </a:extLst>
            </p:cNvPr>
            <p:cNvSpPr/>
            <p:nvPr/>
          </p:nvSpPr>
          <p:spPr>
            <a:xfrm>
              <a:off x="8109113" y="5943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F0E43297-9230-3242-93CC-FBF040D9F9C2}"/>
              </a:ext>
            </a:extLst>
          </p:cNvPr>
          <p:cNvGrpSpPr/>
          <p:nvPr/>
        </p:nvGrpSpPr>
        <p:grpSpPr>
          <a:xfrm>
            <a:off x="4800600" y="4011470"/>
            <a:ext cx="2286000" cy="2286000"/>
            <a:chOff x="6280313" y="4114800"/>
            <a:chExt cx="2286000" cy="2286000"/>
          </a:xfrm>
          <a:solidFill>
            <a:schemeClr val="accent6"/>
          </a:solidFill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5B57A748-4B0C-4B42-B9D1-1E15C6DDE3FE}"/>
                </a:ext>
              </a:extLst>
            </p:cNvPr>
            <p:cNvSpPr/>
            <p:nvPr/>
          </p:nvSpPr>
          <p:spPr>
            <a:xfrm>
              <a:off x="6280313" y="4114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7970A5C1-039A-3A41-B260-E06A66531C14}"/>
                </a:ext>
              </a:extLst>
            </p:cNvPr>
            <p:cNvSpPr/>
            <p:nvPr/>
          </p:nvSpPr>
          <p:spPr>
            <a:xfrm>
              <a:off x="6432713" y="4267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264EC43B-21F4-2C4D-84E8-87058FDE470E}"/>
                </a:ext>
              </a:extLst>
            </p:cNvPr>
            <p:cNvSpPr/>
            <p:nvPr/>
          </p:nvSpPr>
          <p:spPr>
            <a:xfrm>
              <a:off x="6585113" y="4419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CE0E33AD-D98C-4143-AA0F-788676B4579D}"/>
                </a:ext>
              </a:extLst>
            </p:cNvPr>
            <p:cNvSpPr/>
            <p:nvPr/>
          </p:nvSpPr>
          <p:spPr>
            <a:xfrm>
              <a:off x="6737513" y="4572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083F41A7-AE0D-FC49-B6CB-7BA62BD542A4}"/>
                </a:ext>
              </a:extLst>
            </p:cNvPr>
            <p:cNvSpPr/>
            <p:nvPr/>
          </p:nvSpPr>
          <p:spPr>
            <a:xfrm>
              <a:off x="6889913" y="4724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85420B2E-3EC7-024C-AC06-838771633CC8}"/>
                </a:ext>
              </a:extLst>
            </p:cNvPr>
            <p:cNvSpPr/>
            <p:nvPr/>
          </p:nvSpPr>
          <p:spPr>
            <a:xfrm>
              <a:off x="7042313" y="4876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197C22E6-EC0D-4F41-B510-10B6347204B5}"/>
                </a:ext>
              </a:extLst>
            </p:cNvPr>
            <p:cNvSpPr/>
            <p:nvPr/>
          </p:nvSpPr>
          <p:spPr>
            <a:xfrm>
              <a:off x="7194713" y="5029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098B556D-6DA3-4E44-BBAD-2989DDA1D12A}"/>
                </a:ext>
              </a:extLst>
            </p:cNvPr>
            <p:cNvSpPr/>
            <p:nvPr/>
          </p:nvSpPr>
          <p:spPr>
            <a:xfrm>
              <a:off x="7347113" y="5181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37BCB482-9666-7041-8920-093DA8A60DD0}"/>
                </a:ext>
              </a:extLst>
            </p:cNvPr>
            <p:cNvSpPr/>
            <p:nvPr/>
          </p:nvSpPr>
          <p:spPr>
            <a:xfrm>
              <a:off x="7499513" y="5334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01580C96-3FEB-AA45-AA74-7BB4C0CAA613}"/>
                </a:ext>
              </a:extLst>
            </p:cNvPr>
            <p:cNvSpPr/>
            <p:nvPr/>
          </p:nvSpPr>
          <p:spPr>
            <a:xfrm>
              <a:off x="7651913" y="5486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95C1CE06-A21D-EE4F-A90F-84A6C6D4716C}"/>
                </a:ext>
              </a:extLst>
            </p:cNvPr>
            <p:cNvSpPr/>
            <p:nvPr/>
          </p:nvSpPr>
          <p:spPr>
            <a:xfrm>
              <a:off x="7804313" y="5638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CA8CFF2B-68E2-7F4A-B95F-4652B0A07C2B}"/>
                </a:ext>
              </a:extLst>
            </p:cNvPr>
            <p:cNvSpPr/>
            <p:nvPr/>
          </p:nvSpPr>
          <p:spPr>
            <a:xfrm>
              <a:off x="7956713" y="5791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DFFC9602-CF14-0F41-A38A-EAEA4E96DB2C}"/>
                </a:ext>
              </a:extLst>
            </p:cNvPr>
            <p:cNvSpPr/>
            <p:nvPr/>
          </p:nvSpPr>
          <p:spPr>
            <a:xfrm>
              <a:off x="8109113" y="5943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ADC59FC5-90B8-024A-8F28-40F75C7DE0E4}"/>
              </a:ext>
            </a:extLst>
          </p:cNvPr>
          <p:cNvGrpSpPr/>
          <p:nvPr/>
        </p:nvGrpSpPr>
        <p:grpSpPr>
          <a:xfrm>
            <a:off x="6197492" y="3859070"/>
            <a:ext cx="2286000" cy="2286000"/>
            <a:chOff x="6280313" y="4114800"/>
            <a:chExt cx="2286000" cy="2286000"/>
          </a:xfrm>
          <a:solidFill>
            <a:srgbClr val="FFC000"/>
          </a:solidFill>
        </p:grpSpPr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D4BA111-6A12-E646-96BC-CFA17D7BE568}"/>
                </a:ext>
              </a:extLst>
            </p:cNvPr>
            <p:cNvSpPr/>
            <p:nvPr/>
          </p:nvSpPr>
          <p:spPr>
            <a:xfrm>
              <a:off x="6280313" y="41148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6B18DCFF-8B53-174E-AD29-9541EBB55C10}"/>
                </a:ext>
              </a:extLst>
            </p:cNvPr>
            <p:cNvSpPr/>
            <p:nvPr/>
          </p:nvSpPr>
          <p:spPr>
            <a:xfrm>
              <a:off x="6432713" y="42672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55EE39AF-548B-7F4C-A901-CBA0040EA75A}"/>
                </a:ext>
              </a:extLst>
            </p:cNvPr>
            <p:cNvSpPr/>
            <p:nvPr/>
          </p:nvSpPr>
          <p:spPr>
            <a:xfrm>
              <a:off x="6585113" y="44196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4A170A6A-4668-7148-B848-A0B73FEF4879}"/>
                </a:ext>
              </a:extLst>
            </p:cNvPr>
            <p:cNvSpPr/>
            <p:nvPr/>
          </p:nvSpPr>
          <p:spPr>
            <a:xfrm>
              <a:off x="6737513" y="45720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E2BCE6CA-10C9-0B43-BA1D-F98B534BC469}"/>
                </a:ext>
              </a:extLst>
            </p:cNvPr>
            <p:cNvSpPr/>
            <p:nvPr/>
          </p:nvSpPr>
          <p:spPr>
            <a:xfrm>
              <a:off x="6889913" y="47244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58896FE7-4C9F-AC44-B336-B86943F0899E}"/>
                </a:ext>
              </a:extLst>
            </p:cNvPr>
            <p:cNvSpPr/>
            <p:nvPr/>
          </p:nvSpPr>
          <p:spPr>
            <a:xfrm>
              <a:off x="7042313" y="48768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DC104B7C-3FAE-284F-BD36-69EA00BBA6A2}"/>
                </a:ext>
              </a:extLst>
            </p:cNvPr>
            <p:cNvSpPr/>
            <p:nvPr/>
          </p:nvSpPr>
          <p:spPr>
            <a:xfrm>
              <a:off x="7194713" y="50292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C10AABD7-6030-5643-AF24-8105A102A4A4}"/>
                </a:ext>
              </a:extLst>
            </p:cNvPr>
            <p:cNvSpPr/>
            <p:nvPr/>
          </p:nvSpPr>
          <p:spPr>
            <a:xfrm>
              <a:off x="7347113" y="51816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FEB5DFB1-1FDA-104E-81E7-B54C9288AB8A}"/>
                </a:ext>
              </a:extLst>
            </p:cNvPr>
            <p:cNvSpPr/>
            <p:nvPr/>
          </p:nvSpPr>
          <p:spPr>
            <a:xfrm>
              <a:off x="7499513" y="53340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B4EAF9F5-A109-0B43-A3AC-EF754017491D}"/>
                </a:ext>
              </a:extLst>
            </p:cNvPr>
            <p:cNvSpPr/>
            <p:nvPr/>
          </p:nvSpPr>
          <p:spPr>
            <a:xfrm>
              <a:off x="7651913" y="54864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6D5565C7-629F-5C48-8D71-0BDC3BE911D7}"/>
                </a:ext>
              </a:extLst>
            </p:cNvPr>
            <p:cNvSpPr/>
            <p:nvPr/>
          </p:nvSpPr>
          <p:spPr>
            <a:xfrm>
              <a:off x="7804313" y="56388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544BF4A-F5F7-9643-9FBD-B47CED495AF6}"/>
                </a:ext>
              </a:extLst>
            </p:cNvPr>
            <p:cNvSpPr/>
            <p:nvPr/>
          </p:nvSpPr>
          <p:spPr>
            <a:xfrm>
              <a:off x="7956713" y="57912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B14AD25C-1734-B143-B615-667107A836DB}"/>
                </a:ext>
              </a:extLst>
            </p:cNvPr>
            <p:cNvSpPr/>
            <p:nvPr/>
          </p:nvSpPr>
          <p:spPr>
            <a:xfrm>
              <a:off x="8109113" y="59436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F10D5328-A9E2-194B-940F-EE58D606CA73}"/>
              </a:ext>
            </a:extLst>
          </p:cNvPr>
          <p:cNvGrpSpPr/>
          <p:nvPr/>
        </p:nvGrpSpPr>
        <p:grpSpPr>
          <a:xfrm>
            <a:off x="5511692" y="3935270"/>
            <a:ext cx="2286000" cy="2286000"/>
            <a:chOff x="6280313" y="4114800"/>
            <a:chExt cx="2286000" cy="2286000"/>
          </a:xfrm>
          <a:solidFill>
            <a:schemeClr val="accent4"/>
          </a:solidFill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8B273D55-59DA-424F-9DEE-0B753EC32033}"/>
                </a:ext>
              </a:extLst>
            </p:cNvPr>
            <p:cNvSpPr/>
            <p:nvPr/>
          </p:nvSpPr>
          <p:spPr>
            <a:xfrm>
              <a:off x="6280313" y="4114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65D136B6-62F4-C845-BD96-48FD7B74A416}"/>
                </a:ext>
              </a:extLst>
            </p:cNvPr>
            <p:cNvSpPr/>
            <p:nvPr/>
          </p:nvSpPr>
          <p:spPr>
            <a:xfrm>
              <a:off x="6432713" y="4267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CF9C0B3A-25C7-6342-B6DD-6BDD896F1EA2}"/>
                </a:ext>
              </a:extLst>
            </p:cNvPr>
            <p:cNvSpPr/>
            <p:nvPr/>
          </p:nvSpPr>
          <p:spPr>
            <a:xfrm>
              <a:off x="6585113" y="4419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A4F589AD-731A-4344-B4E1-A216AB3697FE}"/>
                </a:ext>
              </a:extLst>
            </p:cNvPr>
            <p:cNvSpPr/>
            <p:nvPr/>
          </p:nvSpPr>
          <p:spPr>
            <a:xfrm>
              <a:off x="6737513" y="4572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3631418B-08FB-4E4B-B3EF-E7F25AE92C3E}"/>
                </a:ext>
              </a:extLst>
            </p:cNvPr>
            <p:cNvSpPr/>
            <p:nvPr/>
          </p:nvSpPr>
          <p:spPr>
            <a:xfrm>
              <a:off x="6889913" y="4724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F683E472-285F-124F-9387-16325DD8E83B}"/>
                </a:ext>
              </a:extLst>
            </p:cNvPr>
            <p:cNvSpPr/>
            <p:nvPr/>
          </p:nvSpPr>
          <p:spPr>
            <a:xfrm>
              <a:off x="7042313" y="4876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0AFB37CE-2DF3-3344-B99F-9DE945D1F8F7}"/>
                </a:ext>
              </a:extLst>
            </p:cNvPr>
            <p:cNvSpPr/>
            <p:nvPr/>
          </p:nvSpPr>
          <p:spPr>
            <a:xfrm>
              <a:off x="7194713" y="5029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B92000FE-AA0C-1343-97E7-7E12A4D00C51}"/>
                </a:ext>
              </a:extLst>
            </p:cNvPr>
            <p:cNvSpPr/>
            <p:nvPr/>
          </p:nvSpPr>
          <p:spPr>
            <a:xfrm>
              <a:off x="7347113" y="5181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9291C38A-44CF-7543-BD97-A8698945ABEA}"/>
                </a:ext>
              </a:extLst>
            </p:cNvPr>
            <p:cNvSpPr/>
            <p:nvPr/>
          </p:nvSpPr>
          <p:spPr>
            <a:xfrm>
              <a:off x="7499513" y="5334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5FB43688-EF7A-EE4C-ACB9-E5322A07DAC6}"/>
                </a:ext>
              </a:extLst>
            </p:cNvPr>
            <p:cNvSpPr/>
            <p:nvPr/>
          </p:nvSpPr>
          <p:spPr>
            <a:xfrm>
              <a:off x="7651913" y="5486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56C01396-C80B-AB46-AEF2-F6A8686B8148}"/>
                </a:ext>
              </a:extLst>
            </p:cNvPr>
            <p:cNvSpPr/>
            <p:nvPr/>
          </p:nvSpPr>
          <p:spPr>
            <a:xfrm>
              <a:off x="7804313" y="5638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CF4BDEB4-7329-0B4E-BE40-6C4F996BD747}"/>
                </a:ext>
              </a:extLst>
            </p:cNvPr>
            <p:cNvSpPr/>
            <p:nvPr/>
          </p:nvSpPr>
          <p:spPr>
            <a:xfrm>
              <a:off x="7956713" y="5791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BFE4B96F-EAC9-6844-BC5E-864BB3FD90C4}"/>
                </a:ext>
              </a:extLst>
            </p:cNvPr>
            <p:cNvSpPr/>
            <p:nvPr/>
          </p:nvSpPr>
          <p:spPr>
            <a:xfrm>
              <a:off x="8109113" y="5943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EF9D4FF-9948-9944-AC6F-2656066AE45E}"/>
              </a:ext>
            </a:extLst>
          </p:cNvPr>
          <p:cNvGrpSpPr/>
          <p:nvPr/>
        </p:nvGrpSpPr>
        <p:grpSpPr>
          <a:xfrm>
            <a:off x="3429000" y="4173395"/>
            <a:ext cx="2286000" cy="2286000"/>
            <a:chOff x="6280313" y="4114800"/>
            <a:chExt cx="2286000" cy="2286000"/>
          </a:xfrm>
          <a:solidFill>
            <a:srgbClr val="FFC4DE"/>
          </a:solidFill>
        </p:grpSpPr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63A96B1-845B-E643-99A2-CDBD830CA78D}"/>
                </a:ext>
              </a:extLst>
            </p:cNvPr>
            <p:cNvSpPr/>
            <p:nvPr/>
          </p:nvSpPr>
          <p:spPr>
            <a:xfrm>
              <a:off x="6280313" y="4114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8A9F311A-056A-B64E-9D44-930ED2633F48}"/>
                </a:ext>
              </a:extLst>
            </p:cNvPr>
            <p:cNvSpPr/>
            <p:nvPr/>
          </p:nvSpPr>
          <p:spPr>
            <a:xfrm>
              <a:off x="6432713" y="4267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A18FFF8-6D71-5E41-8EDF-3FDF7AC5F91D}"/>
                </a:ext>
              </a:extLst>
            </p:cNvPr>
            <p:cNvSpPr/>
            <p:nvPr/>
          </p:nvSpPr>
          <p:spPr>
            <a:xfrm>
              <a:off x="6585113" y="4419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CE889044-C446-8940-8DD6-53B21B9C451F}"/>
                </a:ext>
              </a:extLst>
            </p:cNvPr>
            <p:cNvSpPr/>
            <p:nvPr/>
          </p:nvSpPr>
          <p:spPr>
            <a:xfrm>
              <a:off x="6737513" y="4572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8A970B8-2386-CB4E-96E9-B3010B1D2854}"/>
                </a:ext>
              </a:extLst>
            </p:cNvPr>
            <p:cNvSpPr/>
            <p:nvPr/>
          </p:nvSpPr>
          <p:spPr>
            <a:xfrm>
              <a:off x="6889913" y="4724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7C199E33-61C1-4A49-A915-C77C2CE70151}"/>
                </a:ext>
              </a:extLst>
            </p:cNvPr>
            <p:cNvSpPr/>
            <p:nvPr/>
          </p:nvSpPr>
          <p:spPr>
            <a:xfrm>
              <a:off x="7042313" y="4876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81AC166-441C-444A-92A4-95CA2BC2020C}"/>
                </a:ext>
              </a:extLst>
            </p:cNvPr>
            <p:cNvSpPr/>
            <p:nvPr/>
          </p:nvSpPr>
          <p:spPr>
            <a:xfrm>
              <a:off x="7194713" y="5029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BDE8E030-FCB0-AC44-B258-151699838226}"/>
                </a:ext>
              </a:extLst>
            </p:cNvPr>
            <p:cNvSpPr/>
            <p:nvPr/>
          </p:nvSpPr>
          <p:spPr>
            <a:xfrm>
              <a:off x="7347113" y="5181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147B57D7-54AD-B149-A55F-887176640885}"/>
                </a:ext>
              </a:extLst>
            </p:cNvPr>
            <p:cNvSpPr/>
            <p:nvPr/>
          </p:nvSpPr>
          <p:spPr>
            <a:xfrm>
              <a:off x="7499513" y="5334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44F6A880-2F8B-B94D-A249-2B4F3D324AAC}"/>
                </a:ext>
              </a:extLst>
            </p:cNvPr>
            <p:cNvSpPr/>
            <p:nvPr/>
          </p:nvSpPr>
          <p:spPr>
            <a:xfrm>
              <a:off x="7651913" y="5486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4413AC6-B408-EC43-BB57-D79708CACAB6}"/>
                </a:ext>
              </a:extLst>
            </p:cNvPr>
            <p:cNvSpPr/>
            <p:nvPr/>
          </p:nvSpPr>
          <p:spPr>
            <a:xfrm>
              <a:off x="7804313" y="5638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9A592177-1AD5-B64D-97FE-312B3D82058A}"/>
                </a:ext>
              </a:extLst>
            </p:cNvPr>
            <p:cNvSpPr/>
            <p:nvPr/>
          </p:nvSpPr>
          <p:spPr>
            <a:xfrm>
              <a:off x="7956713" y="5791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0254D01E-7625-3244-A364-BD4A45B4CD1D}"/>
                </a:ext>
              </a:extLst>
            </p:cNvPr>
            <p:cNvSpPr/>
            <p:nvPr/>
          </p:nvSpPr>
          <p:spPr>
            <a:xfrm>
              <a:off x="8109113" y="5943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56B9AF09-50E7-3346-8CB4-69DABA266B70}"/>
              </a:ext>
            </a:extLst>
          </p:cNvPr>
          <p:cNvGrpSpPr/>
          <p:nvPr/>
        </p:nvGrpSpPr>
        <p:grpSpPr>
          <a:xfrm>
            <a:off x="2743200" y="4249595"/>
            <a:ext cx="2286000" cy="2286000"/>
            <a:chOff x="6280313" y="4114800"/>
            <a:chExt cx="2286000" cy="228600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673119D1-81C0-1443-887E-9ED126844980}"/>
                </a:ext>
              </a:extLst>
            </p:cNvPr>
            <p:cNvSpPr/>
            <p:nvPr/>
          </p:nvSpPr>
          <p:spPr>
            <a:xfrm>
              <a:off x="6280313" y="4114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8F62DD9C-B3F0-7F4B-8140-522080DC4A09}"/>
                </a:ext>
              </a:extLst>
            </p:cNvPr>
            <p:cNvSpPr/>
            <p:nvPr/>
          </p:nvSpPr>
          <p:spPr>
            <a:xfrm>
              <a:off x="6432713" y="4267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77ED519B-F078-C448-892D-8D7430D1BC20}"/>
                </a:ext>
              </a:extLst>
            </p:cNvPr>
            <p:cNvSpPr/>
            <p:nvPr/>
          </p:nvSpPr>
          <p:spPr>
            <a:xfrm>
              <a:off x="6585113" y="4419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7037D54D-9825-B041-A45B-364EEBD2C053}"/>
                </a:ext>
              </a:extLst>
            </p:cNvPr>
            <p:cNvSpPr/>
            <p:nvPr/>
          </p:nvSpPr>
          <p:spPr>
            <a:xfrm>
              <a:off x="6737513" y="4572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14762D7B-8D53-2440-A55D-B9638AE3833E}"/>
                </a:ext>
              </a:extLst>
            </p:cNvPr>
            <p:cNvSpPr/>
            <p:nvPr/>
          </p:nvSpPr>
          <p:spPr>
            <a:xfrm>
              <a:off x="6889913" y="4724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C925353E-3BFB-0B4C-AEF2-BDFAADCDC755}"/>
                </a:ext>
              </a:extLst>
            </p:cNvPr>
            <p:cNvSpPr/>
            <p:nvPr/>
          </p:nvSpPr>
          <p:spPr>
            <a:xfrm>
              <a:off x="7042313" y="4876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D2BEC549-A9D4-C54C-B4C2-AD89A4DDC18E}"/>
                </a:ext>
              </a:extLst>
            </p:cNvPr>
            <p:cNvSpPr/>
            <p:nvPr/>
          </p:nvSpPr>
          <p:spPr>
            <a:xfrm>
              <a:off x="7194713" y="5029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EE8E74A0-E42C-2649-BDDC-BD719925F77B}"/>
                </a:ext>
              </a:extLst>
            </p:cNvPr>
            <p:cNvSpPr/>
            <p:nvPr/>
          </p:nvSpPr>
          <p:spPr>
            <a:xfrm>
              <a:off x="7347113" y="5181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68B9D55E-7AD0-C346-B57D-B968FB0AE04E}"/>
                </a:ext>
              </a:extLst>
            </p:cNvPr>
            <p:cNvSpPr/>
            <p:nvPr/>
          </p:nvSpPr>
          <p:spPr>
            <a:xfrm>
              <a:off x="7499513" y="5334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A7380F4C-5162-7044-9A5E-2069217F61AA}"/>
                </a:ext>
              </a:extLst>
            </p:cNvPr>
            <p:cNvSpPr/>
            <p:nvPr/>
          </p:nvSpPr>
          <p:spPr>
            <a:xfrm>
              <a:off x="7651913" y="5486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72A0FD39-BDE7-0E4B-B340-17A870F17F4B}"/>
                </a:ext>
              </a:extLst>
            </p:cNvPr>
            <p:cNvSpPr/>
            <p:nvPr/>
          </p:nvSpPr>
          <p:spPr>
            <a:xfrm>
              <a:off x="7804313" y="5638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9CB6AD40-D70B-AE4E-B89E-A3CDED52C256}"/>
                </a:ext>
              </a:extLst>
            </p:cNvPr>
            <p:cNvSpPr/>
            <p:nvPr/>
          </p:nvSpPr>
          <p:spPr>
            <a:xfrm>
              <a:off x="7956713" y="5791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A169B865-57CB-C04D-AA2B-418ABE216EF4}"/>
                </a:ext>
              </a:extLst>
            </p:cNvPr>
            <p:cNvSpPr/>
            <p:nvPr/>
          </p:nvSpPr>
          <p:spPr>
            <a:xfrm>
              <a:off x="8109113" y="5943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3BD88E7-5362-764B-9298-D3586463A5AA}"/>
              </a:ext>
            </a:extLst>
          </p:cNvPr>
          <p:cNvGrpSpPr/>
          <p:nvPr/>
        </p:nvGrpSpPr>
        <p:grpSpPr>
          <a:xfrm>
            <a:off x="2057400" y="4306745"/>
            <a:ext cx="2286000" cy="2286000"/>
            <a:chOff x="6280313" y="4114800"/>
            <a:chExt cx="2286000" cy="2286000"/>
          </a:xfrm>
          <a:solidFill>
            <a:schemeClr val="accent2"/>
          </a:solidFill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E8DBEF54-2D5E-514E-AB3D-B92A7B2F1900}"/>
                </a:ext>
              </a:extLst>
            </p:cNvPr>
            <p:cNvSpPr/>
            <p:nvPr/>
          </p:nvSpPr>
          <p:spPr>
            <a:xfrm>
              <a:off x="6280313" y="4114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409E9801-16EC-4544-A26D-5F86B43EBFF7}"/>
                </a:ext>
              </a:extLst>
            </p:cNvPr>
            <p:cNvSpPr/>
            <p:nvPr/>
          </p:nvSpPr>
          <p:spPr>
            <a:xfrm>
              <a:off x="6432713" y="4267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5402392A-F706-EF49-BD5C-3EA9B6549503}"/>
                </a:ext>
              </a:extLst>
            </p:cNvPr>
            <p:cNvSpPr/>
            <p:nvPr/>
          </p:nvSpPr>
          <p:spPr>
            <a:xfrm>
              <a:off x="6585113" y="4419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2BFA4715-B36D-A14F-84A1-387B7487AE1D}"/>
                </a:ext>
              </a:extLst>
            </p:cNvPr>
            <p:cNvSpPr/>
            <p:nvPr/>
          </p:nvSpPr>
          <p:spPr>
            <a:xfrm>
              <a:off x="6737513" y="4572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F26B9A80-219D-6341-8EAA-B319B93E8D2E}"/>
                </a:ext>
              </a:extLst>
            </p:cNvPr>
            <p:cNvSpPr/>
            <p:nvPr/>
          </p:nvSpPr>
          <p:spPr>
            <a:xfrm>
              <a:off x="6889913" y="4724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629C261-9193-454E-BBEC-8D9561B3736F}"/>
                </a:ext>
              </a:extLst>
            </p:cNvPr>
            <p:cNvSpPr/>
            <p:nvPr/>
          </p:nvSpPr>
          <p:spPr>
            <a:xfrm>
              <a:off x="7042313" y="4876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161EE1E-D1C9-104B-8D29-87BC356A22EE}"/>
                </a:ext>
              </a:extLst>
            </p:cNvPr>
            <p:cNvSpPr/>
            <p:nvPr/>
          </p:nvSpPr>
          <p:spPr>
            <a:xfrm>
              <a:off x="7194713" y="5029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9ADAAF8B-241E-9C4F-A14F-F234F50C7BB1}"/>
                </a:ext>
              </a:extLst>
            </p:cNvPr>
            <p:cNvSpPr/>
            <p:nvPr/>
          </p:nvSpPr>
          <p:spPr>
            <a:xfrm>
              <a:off x="7347113" y="5181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9B16EF11-D85F-0543-AEB5-8B7CD9A595AC}"/>
                </a:ext>
              </a:extLst>
            </p:cNvPr>
            <p:cNvSpPr/>
            <p:nvPr/>
          </p:nvSpPr>
          <p:spPr>
            <a:xfrm>
              <a:off x="7499513" y="5334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A084D49E-B1E1-734D-8D52-E295424F9B46}"/>
                </a:ext>
              </a:extLst>
            </p:cNvPr>
            <p:cNvSpPr/>
            <p:nvPr/>
          </p:nvSpPr>
          <p:spPr>
            <a:xfrm>
              <a:off x="7651913" y="5486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DAEF9E3F-A3A4-B54A-B1BA-C71698282FAE}"/>
                </a:ext>
              </a:extLst>
            </p:cNvPr>
            <p:cNvSpPr/>
            <p:nvPr/>
          </p:nvSpPr>
          <p:spPr>
            <a:xfrm>
              <a:off x="7804313" y="5638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FC474893-F083-F141-99C4-7E7ABD9636E7}"/>
                </a:ext>
              </a:extLst>
            </p:cNvPr>
            <p:cNvSpPr/>
            <p:nvPr/>
          </p:nvSpPr>
          <p:spPr>
            <a:xfrm>
              <a:off x="7956713" y="5791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BFD57B25-627A-B441-BDD7-C0C3377142D9}"/>
                </a:ext>
              </a:extLst>
            </p:cNvPr>
            <p:cNvSpPr/>
            <p:nvPr/>
          </p:nvSpPr>
          <p:spPr>
            <a:xfrm>
              <a:off x="8109113" y="5943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AA8A9373-F69F-6047-A939-6BFC3112A554}"/>
              </a:ext>
            </a:extLst>
          </p:cNvPr>
          <p:cNvGrpSpPr/>
          <p:nvPr/>
        </p:nvGrpSpPr>
        <p:grpSpPr>
          <a:xfrm>
            <a:off x="1371600" y="4382945"/>
            <a:ext cx="2286000" cy="2286000"/>
            <a:chOff x="6280313" y="4114800"/>
            <a:chExt cx="2286000" cy="2286000"/>
          </a:xfrm>
          <a:solidFill>
            <a:srgbClr val="FFFF00"/>
          </a:solidFill>
        </p:grpSpPr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770581B2-6E10-6F4C-A4ED-FB8C18150B61}"/>
                </a:ext>
              </a:extLst>
            </p:cNvPr>
            <p:cNvSpPr/>
            <p:nvPr/>
          </p:nvSpPr>
          <p:spPr>
            <a:xfrm>
              <a:off x="6280313" y="4114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3E9547A0-BFB7-BD4A-90A0-424BC7474E60}"/>
                </a:ext>
              </a:extLst>
            </p:cNvPr>
            <p:cNvSpPr/>
            <p:nvPr/>
          </p:nvSpPr>
          <p:spPr>
            <a:xfrm>
              <a:off x="6432713" y="4267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84416433-D735-4E48-B6D7-7D0C119331AC}"/>
                </a:ext>
              </a:extLst>
            </p:cNvPr>
            <p:cNvSpPr/>
            <p:nvPr/>
          </p:nvSpPr>
          <p:spPr>
            <a:xfrm>
              <a:off x="6585113" y="4419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8A9EC860-25E1-784F-9236-C4A748C52F83}"/>
                </a:ext>
              </a:extLst>
            </p:cNvPr>
            <p:cNvSpPr/>
            <p:nvPr/>
          </p:nvSpPr>
          <p:spPr>
            <a:xfrm>
              <a:off x="6737513" y="4572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4C9BEC52-F625-9447-8144-3E5E5FF17752}"/>
                </a:ext>
              </a:extLst>
            </p:cNvPr>
            <p:cNvSpPr/>
            <p:nvPr/>
          </p:nvSpPr>
          <p:spPr>
            <a:xfrm>
              <a:off x="6889913" y="4724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E1D1CA3A-7FFD-B541-8C08-6D611C08B2EE}"/>
                </a:ext>
              </a:extLst>
            </p:cNvPr>
            <p:cNvSpPr/>
            <p:nvPr/>
          </p:nvSpPr>
          <p:spPr>
            <a:xfrm>
              <a:off x="7042313" y="4876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C20A0F1-D7D9-9041-B98F-E7FDFB27D5CC}"/>
                </a:ext>
              </a:extLst>
            </p:cNvPr>
            <p:cNvSpPr/>
            <p:nvPr/>
          </p:nvSpPr>
          <p:spPr>
            <a:xfrm>
              <a:off x="7194713" y="5029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CD2994C2-85C5-744B-AA81-1C6207B3A69E}"/>
                </a:ext>
              </a:extLst>
            </p:cNvPr>
            <p:cNvSpPr/>
            <p:nvPr/>
          </p:nvSpPr>
          <p:spPr>
            <a:xfrm>
              <a:off x="7347113" y="5181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ED8F7FAD-2E9F-D540-BA71-1722D28DAD3C}"/>
                </a:ext>
              </a:extLst>
            </p:cNvPr>
            <p:cNvSpPr/>
            <p:nvPr/>
          </p:nvSpPr>
          <p:spPr>
            <a:xfrm>
              <a:off x="7499513" y="5334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1F2B6AF5-D29A-7B40-8F29-C5060AD7181E}"/>
                </a:ext>
              </a:extLst>
            </p:cNvPr>
            <p:cNvSpPr/>
            <p:nvPr/>
          </p:nvSpPr>
          <p:spPr>
            <a:xfrm>
              <a:off x="7651913" y="5486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747C5FC4-2F03-9445-A1C8-8936B6384340}"/>
                </a:ext>
              </a:extLst>
            </p:cNvPr>
            <p:cNvSpPr/>
            <p:nvPr/>
          </p:nvSpPr>
          <p:spPr>
            <a:xfrm>
              <a:off x="7804313" y="5638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25AE3496-DB5A-6C49-802F-5E459F9F92B6}"/>
                </a:ext>
              </a:extLst>
            </p:cNvPr>
            <p:cNvSpPr/>
            <p:nvPr/>
          </p:nvSpPr>
          <p:spPr>
            <a:xfrm>
              <a:off x="7956713" y="5791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517B7FDD-FE21-DC47-A3F3-0648635E434D}"/>
                </a:ext>
              </a:extLst>
            </p:cNvPr>
            <p:cNvSpPr/>
            <p:nvPr/>
          </p:nvSpPr>
          <p:spPr>
            <a:xfrm>
              <a:off x="8109113" y="5943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7" name="모서리가 둥근 직사각형 236">
            <a:extLst>
              <a:ext uri="{FF2B5EF4-FFF2-40B4-BE49-F238E27FC236}">
                <a16:creationId xmlns:a16="http://schemas.microsoft.com/office/drawing/2014/main" id="{D7B9755A-364F-4642-9EB2-E328172C9D75}"/>
              </a:ext>
            </a:extLst>
          </p:cNvPr>
          <p:cNvSpPr/>
          <p:nvPr/>
        </p:nvSpPr>
        <p:spPr>
          <a:xfrm>
            <a:off x="3022708" y="5849795"/>
            <a:ext cx="5892692" cy="9906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8" name="모서리가 둥근 직사각형 237">
            <a:extLst>
              <a:ext uri="{FF2B5EF4-FFF2-40B4-BE49-F238E27FC236}">
                <a16:creationId xmlns:a16="http://schemas.microsoft.com/office/drawing/2014/main" id="{CC58E363-27D8-104B-8AF9-BDC98EB4C2C9}"/>
              </a:ext>
            </a:extLst>
          </p:cNvPr>
          <p:cNvSpPr/>
          <p:nvPr/>
        </p:nvSpPr>
        <p:spPr>
          <a:xfrm>
            <a:off x="3406940" y="6021245"/>
            <a:ext cx="533400" cy="685800"/>
          </a:xfrm>
          <a:prstGeom prst="roundRect">
            <a:avLst/>
          </a:prstGeom>
          <a:solidFill>
            <a:srgbClr val="FFFF00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9" name="모서리가 둥근 직사각형 238">
            <a:extLst>
              <a:ext uri="{FF2B5EF4-FFF2-40B4-BE49-F238E27FC236}">
                <a16:creationId xmlns:a16="http://schemas.microsoft.com/office/drawing/2014/main" id="{4E1A6B12-4AAB-C342-9CF1-1D335664D1A0}"/>
              </a:ext>
            </a:extLst>
          </p:cNvPr>
          <p:cNvSpPr/>
          <p:nvPr/>
        </p:nvSpPr>
        <p:spPr>
          <a:xfrm>
            <a:off x="4089655" y="6021245"/>
            <a:ext cx="533400" cy="685800"/>
          </a:xfrm>
          <a:prstGeom prst="roundRect">
            <a:avLst/>
          </a:prstGeom>
          <a:solidFill>
            <a:schemeClr val="accent2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0" name="모서리가 둥근 직사각형 239">
            <a:extLst>
              <a:ext uri="{FF2B5EF4-FFF2-40B4-BE49-F238E27FC236}">
                <a16:creationId xmlns:a16="http://schemas.microsoft.com/office/drawing/2014/main" id="{7D3910B2-0601-A143-9256-04D79CF197C6}"/>
              </a:ext>
            </a:extLst>
          </p:cNvPr>
          <p:cNvSpPr/>
          <p:nvPr/>
        </p:nvSpPr>
        <p:spPr>
          <a:xfrm>
            <a:off x="4749692" y="6021245"/>
            <a:ext cx="533400" cy="6858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FC8A061A-F2A4-A549-A196-D752872CF364}"/>
              </a:ext>
            </a:extLst>
          </p:cNvPr>
          <p:cNvSpPr/>
          <p:nvPr/>
        </p:nvSpPr>
        <p:spPr>
          <a:xfrm>
            <a:off x="5428779" y="6021245"/>
            <a:ext cx="533400" cy="685800"/>
          </a:xfrm>
          <a:prstGeom prst="roundRect">
            <a:avLst/>
          </a:prstGeom>
          <a:solidFill>
            <a:srgbClr val="FFC4DE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2" name="모서리가 둥근 직사각형 241">
            <a:extLst>
              <a:ext uri="{FF2B5EF4-FFF2-40B4-BE49-F238E27FC236}">
                <a16:creationId xmlns:a16="http://schemas.microsoft.com/office/drawing/2014/main" id="{C8CE6368-BEDF-5C4C-A0A9-7A6706E79EC2}"/>
              </a:ext>
            </a:extLst>
          </p:cNvPr>
          <p:cNvSpPr/>
          <p:nvPr/>
        </p:nvSpPr>
        <p:spPr>
          <a:xfrm>
            <a:off x="6111494" y="6021245"/>
            <a:ext cx="533400" cy="6858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모서리가 둥근 직사각형 242">
            <a:extLst>
              <a:ext uri="{FF2B5EF4-FFF2-40B4-BE49-F238E27FC236}">
                <a16:creationId xmlns:a16="http://schemas.microsoft.com/office/drawing/2014/main" id="{3D4D19B8-ED6F-9244-8928-53828D73BC89}"/>
              </a:ext>
            </a:extLst>
          </p:cNvPr>
          <p:cNvSpPr/>
          <p:nvPr/>
        </p:nvSpPr>
        <p:spPr>
          <a:xfrm>
            <a:off x="6771531" y="6021245"/>
            <a:ext cx="533400" cy="685800"/>
          </a:xfrm>
          <a:prstGeom prst="roundRect">
            <a:avLst/>
          </a:prstGeom>
          <a:solidFill>
            <a:schemeClr val="accent6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4" name="모서리가 둥근 직사각형 243">
            <a:extLst>
              <a:ext uri="{FF2B5EF4-FFF2-40B4-BE49-F238E27FC236}">
                <a16:creationId xmlns:a16="http://schemas.microsoft.com/office/drawing/2014/main" id="{349ABC1C-9CCC-A54C-A343-CE61D3C27027}"/>
              </a:ext>
            </a:extLst>
          </p:cNvPr>
          <p:cNvSpPr/>
          <p:nvPr/>
        </p:nvSpPr>
        <p:spPr>
          <a:xfrm>
            <a:off x="7424855" y="6021245"/>
            <a:ext cx="533400" cy="685800"/>
          </a:xfrm>
          <a:prstGeom prst="roundRect">
            <a:avLst/>
          </a:prstGeom>
          <a:solidFill>
            <a:schemeClr val="accent4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모서리가 둥근 직사각형 244">
            <a:extLst>
              <a:ext uri="{FF2B5EF4-FFF2-40B4-BE49-F238E27FC236}">
                <a16:creationId xmlns:a16="http://schemas.microsoft.com/office/drawing/2014/main" id="{4158F555-5E30-AB44-A82F-B8DBDDA72FA6}"/>
              </a:ext>
            </a:extLst>
          </p:cNvPr>
          <p:cNvSpPr/>
          <p:nvPr/>
        </p:nvSpPr>
        <p:spPr>
          <a:xfrm>
            <a:off x="8107570" y="6021245"/>
            <a:ext cx="533400" cy="685800"/>
          </a:xfrm>
          <a:prstGeom prst="roundRect">
            <a:avLst/>
          </a:prstGeom>
          <a:solidFill>
            <a:srgbClr val="FAC700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7" name="모서리가 둥근 직사각형 246">
            <a:extLst>
              <a:ext uri="{FF2B5EF4-FFF2-40B4-BE49-F238E27FC236}">
                <a16:creationId xmlns:a16="http://schemas.microsoft.com/office/drawing/2014/main" id="{0BAE2DE4-80CB-A341-9555-42DE8BEF93AC}"/>
              </a:ext>
            </a:extLst>
          </p:cNvPr>
          <p:cNvSpPr/>
          <p:nvPr/>
        </p:nvSpPr>
        <p:spPr>
          <a:xfrm>
            <a:off x="10845692" y="3213513"/>
            <a:ext cx="5461108" cy="3664982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9" name="모서리가 둥근 직사각형 248">
            <a:extLst>
              <a:ext uri="{FF2B5EF4-FFF2-40B4-BE49-F238E27FC236}">
                <a16:creationId xmlns:a16="http://schemas.microsoft.com/office/drawing/2014/main" id="{80CA0D9F-3EE6-384C-BF0D-D36A3DAF30C1}"/>
              </a:ext>
            </a:extLst>
          </p:cNvPr>
          <p:cNvSpPr/>
          <p:nvPr/>
        </p:nvSpPr>
        <p:spPr>
          <a:xfrm rot="1809577">
            <a:off x="11968368" y="6799056"/>
            <a:ext cx="102584" cy="17228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0" name="모서리가 둥근 직사각형 249">
            <a:extLst>
              <a:ext uri="{FF2B5EF4-FFF2-40B4-BE49-F238E27FC236}">
                <a16:creationId xmlns:a16="http://schemas.microsoft.com/office/drawing/2014/main" id="{1686916F-E1C0-DC48-A410-8ECA1996267B}"/>
              </a:ext>
            </a:extLst>
          </p:cNvPr>
          <p:cNvSpPr/>
          <p:nvPr/>
        </p:nvSpPr>
        <p:spPr>
          <a:xfrm rot="8961524">
            <a:off x="15238941" y="6803154"/>
            <a:ext cx="102584" cy="17228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7460366E-16C6-EC4C-B9B3-45B27C4C9862}"/>
              </a:ext>
            </a:extLst>
          </p:cNvPr>
          <p:cNvSpPr txBox="1"/>
          <p:nvPr/>
        </p:nvSpPr>
        <p:spPr>
          <a:xfrm>
            <a:off x="12750692" y="8932158"/>
            <a:ext cx="211949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latin typeface="BM Jua" panose="02020603020101020101" pitchFamily="18" charset="-127"/>
                <a:ea typeface="BM Jua" panose="02020603020101020101" pitchFamily="18" charset="-127"/>
              </a:rPr>
              <a:t>최적 가중치</a:t>
            </a:r>
          </a:p>
        </p:txBody>
      </p:sp>
      <p:pic>
        <p:nvPicPr>
          <p:cNvPr id="253" name="Picture 9">
            <a:extLst>
              <a:ext uri="{FF2B5EF4-FFF2-40B4-BE49-F238E27FC236}">
                <a16:creationId xmlns:a16="http://schemas.microsoft.com/office/drawing/2014/main" id="{41F61BC8-0603-F940-B0D6-17853D2978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106400" y="7591322"/>
            <a:ext cx="1296766" cy="1199509"/>
          </a:xfrm>
          <a:prstGeom prst="rect">
            <a:avLst/>
          </a:prstGeom>
        </p:spPr>
      </p:pic>
      <p:sp>
        <p:nvSpPr>
          <p:cNvPr id="260" name="U자형 화살표[U] 259">
            <a:extLst>
              <a:ext uri="{FF2B5EF4-FFF2-40B4-BE49-F238E27FC236}">
                <a16:creationId xmlns:a16="http://schemas.microsoft.com/office/drawing/2014/main" id="{88FFACF1-28F2-E142-ADFF-B6C5304D2FC9}"/>
              </a:ext>
            </a:extLst>
          </p:cNvPr>
          <p:cNvSpPr/>
          <p:nvPr/>
        </p:nvSpPr>
        <p:spPr>
          <a:xfrm>
            <a:off x="5029200" y="2716070"/>
            <a:ext cx="8635745" cy="1143000"/>
          </a:xfrm>
          <a:prstGeom prst="uturnArrow">
            <a:avLst/>
          </a:prstGeom>
          <a:solidFill>
            <a:srgbClr val="FF7D6D"/>
          </a:solidFill>
          <a:ln>
            <a:solidFill>
              <a:srgbClr val="FF7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D420EA-6968-B948-82EF-C111F656300A}"/>
              </a:ext>
            </a:extLst>
          </p:cNvPr>
          <p:cNvSpPr txBox="1"/>
          <p:nvPr/>
        </p:nvSpPr>
        <p:spPr>
          <a:xfrm>
            <a:off x="3530384" y="621030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A</a:t>
            </a:r>
            <a:endParaRPr kumimoji="1" lang="ko-KR" altLang="en-US" sz="20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7E2536F-C6A3-E047-AAB6-5B75B65535DB}"/>
              </a:ext>
            </a:extLst>
          </p:cNvPr>
          <p:cNvSpPr txBox="1"/>
          <p:nvPr/>
        </p:nvSpPr>
        <p:spPr>
          <a:xfrm>
            <a:off x="4197094" y="6191190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B</a:t>
            </a:r>
            <a:endParaRPr kumimoji="1" lang="ko-KR" altLang="en-US" sz="2000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58E7BAB8-2DB2-3A46-8CE9-A9F025DE858C}"/>
              </a:ext>
            </a:extLst>
          </p:cNvPr>
          <p:cNvSpPr txBox="1"/>
          <p:nvPr/>
        </p:nvSpPr>
        <p:spPr>
          <a:xfrm>
            <a:off x="4860678" y="6191190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C</a:t>
            </a:r>
            <a:endParaRPr kumimoji="1" lang="ko-KR" altLang="en-US" sz="2000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A2733BFC-EB91-BC42-8FBA-7823812E340E}"/>
              </a:ext>
            </a:extLst>
          </p:cNvPr>
          <p:cNvSpPr txBox="1"/>
          <p:nvPr/>
        </p:nvSpPr>
        <p:spPr>
          <a:xfrm>
            <a:off x="5525640" y="6192635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D</a:t>
            </a:r>
            <a:endParaRPr kumimoji="1" lang="ko-KR" altLang="en-US" sz="2000" dirty="0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C23E3DD3-306C-7F41-A4E2-CFB2BB8BBF2C}"/>
              </a:ext>
            </a:extLst>
          </p:cNvPr>
          <p:cNvSpPr txBox="1"/>
          <p:nvPr/>
        </p:nvSpPr>
        <p:spPr>
          <a:xfrm>
            <a:off x="6243500" y="6191190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E</a:t>
            </a:r>
            <a:endParaRPr kumimoji="1" lang="ko-KR" altLang="en-US" sz="2000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09E7483C-1247-D047-8F33-FEB52714A473}"/>
              </a:ext>
            </a:extLst>
          </p:cNvPr>
          <p:cNvSpPr txBox="1"/>
          <p:nvPr/>
        </p:nvSpPr>
        <p:spPr>
          <a:xfrm>
            <a:off x="6891200" y="6173555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F</a:t>
            </a:r>
            <a:endParaRPr kumimoji="1" lang="ko-KR" altLang="en-US" sz="2000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2933A4D-BED8-0743-BC9A-007F50CEE3F4}"/>
              </a:ext>
            </a:extLst>
          </p:cNvPr>
          <p:cNvSpPr txBox="1"/>
          <p:nvPr/>
        </p:nvSpPr>
        <p:spPr>
          <a:xfrm>
            <a:off x="7538609" y="6210360"/>
            <a:ext cx="346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G</a:t>
            </a:r>
            <a:endParaRPr kumimoji="1" lang="ko-KR" altLang="en-US" sz="2000" dirty="0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32B2077-6ED1-7143-9B15-5B3AB88B512B}"/>
              </a:ext>
            </a:extLst>
          </p:cNvPr>
          <p:cNvSpPr txBox="1"/>
          <p:nvPr/>
        </p:nvSpPr>
        <p:spPr>
          <a:xfrm>
            <a:off x="8264030" y="6210300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H</a:t>
            </a:r>
            <a:endParaRPr kumimoji="1" lang="ko-KR" altLang="en-US" sz="2000" dirty="0"/>
          </a:p>
        </p:txBody>
      </p:sp>
      <p:sp>
        <p:nvSpPr>
          <p:cNvPr id="4" name="위쪽 화살표[U] 3">
            <a:extLst>
              <a:ext uri="{FF2B5EF4-FFF2-40B4-BE49-F238E27FC236}">
                <a16:creationId xmlns:a16="http://schemas.microsoft.com/office/drawing/2014/main" id="{CD3C75B2-6B8E-9E41-AFA7-7CC3615EE40E}"/>
              </a:ext>
            </a:extLst>
          </p:cNvPr>
          <p:cNvSpPr/>
          <p:nvPr/>
        </p:nvSpPr>
        <p:spPr>
          <a:xfrm rot="1950640">
            <a:off x="3234825" y="6524363"/>
            <a:ext cx="290317" cy="81004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96578-B31C-DB48-B647-5B325AD484F4}"/>
              </a:ext>
            </a:extLst>
          </p:cNvPr>
          <p:cNvSpPr txBox="1"/>
          <p:nvPr/>
        </p:nvSpPr>
        <p:spPr>
          <a:xfrm>
            <a:off x="2762166" y="75004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종목</a:t>
            </a:r>
          </a:p>
        </p:txBody>
      </p:sp>
      <p:sp>
        <p:nvSpPr>
          <p:cNvPr id="258" name="위쪽 화살표[U] 257">
            <a:extLst>
              <a:ext uri="{FF2B5EF4-FFF2-40B4-BE49-F238E27FC236}">
                <a16:creationId xmlns:a16="http://schemas.microsoft.com/office/drawing/2014/main" id="{424AD888-7B66-A842-8D18-48B3DCB8762F}"/>
              </a:ext>
            </a:extLst>
          </p:cNvPr>
          <p:cNvSpPr/>
          <p:nvPr/>
        </p:nvSpPr>
        <p:spPr>
          <a:xfrm rot="11040340">
            <a:off x="1628159" y="3454045"/>
            <a:ext cx="273761" cy="81004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D484F1-2DBB-A04B-83CD-591531FDFA02}"/>
              </a:ext>
            </a:extLst>
          </p:cNvPr>
          <p:cNvSpPr txBox="1"/>
          <p:nvPr/>
        </p:nvSpPr>
        <p:spPr>
          <a:xfrm>
            <a:off x="1229539" y="3028847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년치 수익률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2D2CD-3A26-F542-9A3C-8E13D6C26BE5}"/>
              </a:ext>
            </a:extLst>
          </p:cNvPr>
          <p:cNvSpPr txBox="1"/>
          <p:nvPr/>
        </p:nvSpPr>
        <p:spPr>
          <a:xfrm>
            <a:off x="12663175" y="4207014"/>
            <a:ext cx="182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알고리즘</a:t>
            </a:r>
          </a:p>
        </p:txBody>
      </p:sp>
      <p:grpSp>
        <p:nvGrpSpPr>
          <p:cNvPr id="259" name="Group 12">
            <a:extLst>
              <a:ext uri="{FF2B5EF4-FFF2-40B4-BE49-F238E27FC236}">
                <a16:creationId xmlns:a16="http://schemas.microsoft.com/office/drawing/2014/main" id="{AD36A015-1B28-C144-9124-441A89689751}"/>
              </a:ext>
            </a:extLst>
          </p:cNvPr>
          <p:cNvGrpSpPr/>
          <p:nvPr/>
        </p:nvGrpSpPr>
        <p:grpSpPr>
          <a:xfrm>
            <a:off x="914400" y="723900"/>
            <a:ext cx="1562949" cy="417760"/>
            <a:chOff x="0" y="0"/>
            <a:chExt cx="570168" cy="152400"/>
          </a:xfrm>
        </p:grpSpPr>
        <p:sp>
          <p:nvSpPr>
            <p:cNvPr id="261" name="Freeform 13">
              <a:extLst>
                <a:ext uri="{FF2B5EF4-FFF2-40B4-BE49-F238E27FC236}">
                  <a16:creationId xmlns:a16="http://schemas.microsoft.com/office/drawing/2014/main" id="{D44944D3-8A3E-DF43-B106-1A8BCB124707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5C93D5A8-7FF6-6A49-91E4-ABCC9462E606}"/>
              </a:ext>
            </a:extLst>
          </p:cNvPr>
          <p:cNvSpPr txBox="1"/>
          <p:nvPr/>
        </p:nvSpPr>
        <p:spPr>
          <a:xfrm>
            <a:off x="1475874" y="952500"/>
            <a:ext cx="11097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포트폴리오 구성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263" name="TextBox 6">
            <a:extLst>
              <a:ext uri="{FF2B5EF4-FFF2-40B4-BE49-F238E27FC236}">
                <a16:creationId xmlns:a16="http://schemas.microsoft.com/office/drawing/2014/main" id="{36CC97D1-AFA0-A64E-8BFA-EA414DD38558}"/>
              </a:ext>
            </a:extLst>
          </p:cNvPr>
          <p:cNvSpPr txBox="1"/>
          <p:nvPr/>
        </p:nvSpPr>
        <p:spPr>
          <a:xfrm>
            <a:off x="15392400" y="94107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33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3414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865451F-B543-A44E-BF05-49C1A351D996}"/>
              </a:ext>
            </a:extLst>
          </p:cNvPr>
          <p:cNvSpPr txBox="1"/>
          <p:nvPr/>
        </p:nvSpPr>
        <p:spPr>
          <a:xfrm>
            <a:off x="11608933" y="4913105"/>
            <a:ext cx="4112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dirty="0" err="1">
                <a:latin typeface="BM Jua" panose="02020603020101020101" pitchFamily="18" charset="-127"/>
                <a:ea typeface="BM Jua" panose="02020603020101020101" pitchFamily="18" charset="-127"/>
              </a:rPr>
              <a:t>샤프레이시오값이</a:t>
            </a:r>
            <a:r>
              <a:rPr kumimoji="1" lang="ko-KR" altLang="en-US" sz="2200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ko-KR" altLang="en-US" sz="2200" dirty="0" err="1">
                <a:latin typeface="BM Jua" panose="02020603020101020101" pitchFamily="18" charset="-127"/>
                <a:ea typeface="BM Jua" panose="02020603020101020101" pitchFamily="18" charset="-127"/>
              </a:rPr>
              <a:t>최대일때의</a:t>
            </a:r>
            <a:r>
              <a:rPr kumimoji="1" lang="ko-KR" altLang="en-US" sz="2200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endParaRPr kumimoji="1" lang="en-US" altLang="ko-KR" sz="2200" dirty="0"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pPr algn="ctr"/>
            <a:r>
              <a:rPr kumimoji="1" lang="ko-KR" altLang="en-US" sz="2200" dirty="0">
                <a:latin typeface="BM Jua" panose="02020603020101020101" pitchFamily="18" charset="-127"/>
                <a:ea typeface="BM Jua" panose="02020603020101020101" pitchFamily="18" charset="-127"/>
              </a:rPr>
              <a:t>가중치를 구하는 최적화 알고리즘 사용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5F55DAD9-3580-9A47-B201-12F9F8EA82D7}"/>
              </a:ext>
            </a:extLst>
          </p:cNvPr>
          <p:cNvGrpSpPr/>
          <p:nvPr/>
        </p:nvGrpSpPr>
        <p:grpSpPr>
          <a:xfrm>
            <a:off x="4114800" y="4087670"/>
            <a:ext cx="2286000" cy="2286000"/>
            <a:chOff x="6280313" y="4114800"/>
            <a:chExt cx="2286000" cy="22860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10388125-12E6-A744-9FAC-4B4CCAA3F990}"/>
                </a:ext>
              </a:extLst>
            </p:cNvPr>
            <p:cNvSpPr/>
            <p:nvPr/>
          </p:nvSpPr>
          <p:spPr>
            <a:xfrm>
              <a:off x="6280313" y="4114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3EF070C7-8E32-3448-AE24-104350A5F5B8}"/>
                </a:ext>
              </a:extLst>
            </p:cNvPr>
            <p:cNvSpPr/>
            <p:nvPr/>
          </p:nvSpPr>
          <p:spPr>
            <a:xfrm>
              <a:off x="6432713" y="4267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5B2FFDC7-2371-AF46-B6C2-04C52A6FC134}"/>
                </a:ext>
              </a:extLst>
            </p:cNvPr>
            <p:cNvSpPr/>
            <p:nvPr/>
          </p:nvSpPr>
          <p:spPr>
            <a:xfrm>
              <a:off x="6585113" y="4419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EA73122B-FC8F-F241-84EB-D0CE077D6EEC}"/>
                </a:ext>
              </a:extLst>
            </p:cNvPr>
            <p:cNvSpPr/>
            <p:nvPr/>
          </p:nvSpPr>
          <p:spPr>
            <a:xfrm>
              <a:off x="6737513" y="4572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623D0E8-3076-044D-9076-84578DD4B5EA}"/>
                </a:ext>
              </a:extLst>
            </p:cNvPr>
            <p:cNvSpPr/>
            <p:nvPr/>
          </p:nvSpPr>
          <p:spPr>
            <a:xfrm>
              <a:off x="6889913" y="4724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68740DF3-5FC7-2647-A192-2DBD1293057A}"/>
                </a:ext>
              </a:extLst>
            </p:cNvPr>
            <p:cNvSpPr/>
            <p:nvPr/>
          </p:nvSpPr>
          <p:spPr>
            <a:xfrm>
              <a:off x="7042313" y="4876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2A1E6B02-FBC2-424D-A6D3-BC942F5AC554}"/>
                </a:ext>
              </a:extLst>
            </p:cNvPr>
            <p:cNvSpPr/>
            <p:nvPr/>
          </p:nvSpPr>
          <p:spPr>
            <a:xfrm>
              <a:off x="7194713" y="5029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0A497BDE-9373-DC49-902D-C4EE6860BF0C}"/>
                </a:ext>
              </a:extLst>
            </p:cNvPr>
            <p:cNvSpPr/>
            <p:nvPr/>
          </p:nvSpPr>
          <p:spPr>
            <a:xfrm>
              <a:off x="7347113" y="5181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786082A0-5BD8-7D44-9D6A-3857C1D8D58A}"/>
                </a:ext>
              </a:extLst>
            </p:cNvPr>
            <p:cNvSpPr/>
            <p:nvPr/>
          </p:nvSpPr>
          <p:spPr>
            <a:xfrm>
              <a:off x="7499513" y="5334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712A5407-35A2-6849-A1A6-CB8F3F9D0D55}"/>
                </a:ext>
              </a:extLst>
            </p:cNvPr>
            <p:cNvSpPr/>
            <p:nvPr/>
          </p:nvSpPr>
          <p:spPr>
            <a:xfrm>
              <a:off x="7651913" y="5486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69165C4D-2268-F745-A5E3-D271B4BD5E40}"/>
                </a:ext>
              </a:extLst>
            </p:cNvPr>
            <p:cNvSpPr/>
            <p:nvPr/>
          </p:nvSpPr>
          <p:spPr>
            <a:xfrm>
              <a:off x="7804313" y="5638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96F87A1D-C5F1-B34C-A1A2-5CC886C2A5D7}"/>
                </a:ext>
              </a:extLst>
            </p:cNvPr>
            <p:cNvSpPr/>
            <p:nvPr/>
          </p:nvSpPr>
          <p:spPr>
            <a:xfrm>
              <a:off x="7956713" y="5791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ED091A11-3A3E-8F4F-B2AD-91A3D36C13DB}"/>
                </a:ext>
              </a:extLst>
            </p:cNvPr>
            <p:cNvSpPr/>
            <p:nvPr/>
          </p:nvSpPr>
          <p:spPr>
            <a:xfrm>
              <a:off x="8109113" y="5943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F0E43297-9230-3242-93CC-FBF040D9F9C2}"/>
              </a:ext>
            </a:extLst>
          </p:cNvPr>
          <p:cNvGrpSpPr/>
          <p:nvPr/>
        </p:nvGrpSpPr>
        <p:grpSpPr>
          <a:xfrm>
            <a:off x="4800600" y="4011470"/>
            <a:ext cx="2286000" cy="2286000"/>
            <a:chOff x="6280313" y="4114800"/>
            <a:chExt cx="2286000" cy="2286000"/>
          </a:xfrm>
          <a:solidFill>
            <a:schemeClr val="accent6"/>
          </a:solidFill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5B57A748-4B0C-4B42-B9D1-1E15C6DDE3FE}"/>
                </a:ext>
              </a:extLst>
            </p:cNvPr>
            <p:cNvSpPr/>
            <p:nvPr/>
          </p:nvSpPr>
          <p:spPr>
            <a:xfrm>
              <a:off x="6280313" y="4114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7970A5C1-039A-3A41-B260-E06A66531C14}"/>
                </a:ext>
              </a:extLst>
            </p:cNvPr>
            <p:cNvSpPr/>
            <p:nvPr/>
          </p:nvSpPr>
          <p:spPr>
            <a:xfrm>
              <a:off x="6432713" y="4267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264EC43B-21F4-2C4D-84E8-87058FDE470E}"/>
                </a:ext>
              </a:extLst>
            </p:cNvPr>
            <p:cNvSpPr/>
            <p:nvPr/>
          </p:nvSpPr>
          <p:spPr>
            <a:xfrm>
              <a:off x="6585113" y="4419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CE0E33AD-D98C-4143-AA0F-788676B4579D}"/>
                </a:ext>
              </a:extLst>
            </p:cNvPr>
            <p:cNvSpPr/>
            <p:nvPr/>
          </p:nvSpPr>
          <p:spPr>
            <a:xfrm>
              <a:off x="6737513" y="4572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083F41A7-AE0D-FC49-B6CB-7BA62BD542A4}"/>
                </a:ext>
              </a:extLst>
            </p:cNvPr>
            <p:cNvSpPr/>
            <p:nvPr/>
          </p:nvSpPr>
          <p:spPr>
            <a:xfrm>
              <a:off x="6889913" y="4724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85420B2E-3EC7-024C-AC06-838771633CC8}"/>
                </a:ext>
              </a:extLst>
            </p:cNvPr>
            <p:cNvSpPr/>
            <p:nvPr/>
          </p:nvSpPr>
          <p:spPr>
            <a:xfrm>
              <a:off x="7042313" y="4876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197C22E6-EC0D-4F41-B510-10B6347204B5}"/>
                </a:ext>
              </a:extLst>
            </p:cNvPr>
            <p:cNvSpPr/>
            <p:nvPr/>
          </p:nvSpPr>
          <p:spPr>
            <a:xfrm>
              <a:off x="7194713" y="5029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098B556D-6DA3-4E44-BBAD-2989DDA1D12A}"/>
                </a:ext>
              </a:extLst>
            </p:cNvPr>
            <p:cNvSpPr/>
            <p:nvPr/>
          </p:nvSpPr>
          <p:spPr>
            <a:xfrm>
              <a:off x="7347113" y="5181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37BCB482-9666-7041-8920-093DA8A60DD0}"/>
                </a:ext>
              </a:extLst>
            </p:cNvPr>
            <p:cNvSpPr/>
            <p:nvPr/>
          </p:nvSpPr>
          <p:spPr>
            <a:xfrm>
              <a:off x="7499513" y="5334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01580C96-3FEB-AA45-AA74-7BB4C0CAA613}"/>
                </a:ext>
              </a:extLst>
            </p:cNvPr>
            <p:cNvSpPr/>
            <p:nvPr/>
          </p:nvSpPr>
          <p:spPr>
            <a:xfrm>
              <a:off x="7651913" y="5486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95C1CE06-A21D-EE4F-A90F-84A6C6D4716C}"/>
                </a:ext>
              </a:extLst>
            </p:cNvPr>
            <p:cNvSpPr/>
            <p:nvPr/>
          </p:nvSpPr>
          <p:spPr>
            <a:xfrm>
              <a:off x="7804313" y="5638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CA8CFF2B-68E2-7F4A-B95F-4652B0A07C2B}"/>
                </a:ext>
              </a:extLst>
            </p:cNvPr>
            <p:cNvSpPr/>
            <p:nvPr/>
          </p:nvSpPr>
          <p:spPr>
            <a:xfrm>
              <a:off x="7956713" y="5791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DFFC9602-CF14-0F41-A38A-EAEA4E96DB2C}"/>
                </a:ext>
              </a:extLst>
            </p:cNvPr>
            <p:cNvSpPr/>
            <p:nvPr/>
          </p:nvSpPr>
          <p:spPr>
            <a:xfrm>
              <a:off x="8109113" y="5943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ADC59FC5-90B8-024A-8F28-40F75C7DE0E4}"/>
              </a:ext>
            </a:extLst>
          </p:cNvPr>
          <p:cNvGrpSpPr/>
          <p:nvPr/>
        </p:nvGrpSpPr>
        <p:grpSpPr>
          <a:xfrm>
            <a:off x="6197492" y="3859070"/>
            <a:ext cx="2286000" cy="2286000"/>
            <a:chOff x="6280313" y="4114800"/>
            <a:chExt cx="2286000" cy="2286000"/>
          </a:xfrm>
          <a:solidFill>
            <a:srgbClr val="FFC000"/>
          </a:solidFill>
        </p:grpSpPr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D4BA111-6A12-E646-96BC-CFA17D7BE568}"/>
                </a:ext>
              </a:extLst>
            </p:cNvPr>
            <p:cNvSpPr/>
            <p:nvPr/>
          </p:nvSpPr>
          <p:spPr>
            <a:xfrm>
              <a:off x="6280313" y="41148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6B18DCFF-8B53-174E-AD29-9541EBB55C10}"/>
                </a:ext>
              </a:extLst>
            </p:cNvPr>
            <p:cNvSpPr/>
            <p:nvPr/>
          </p:nvSpPr>
          <p:spPr>
            <a:xfrm>
              <a:off x="6432713" y="42672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55EE39AF-548B-7F4C-A901-CBA0040EA75A}"/>
                </a:ext>
              </a:extLst>
            </p:cNvPr>
            <p:cNvSpPr/>
            <p:nvPr/>
          </p:nvSpPr>
          <p:spPr>
            <a:xfrm>
              <a:off x="6585113" y="44196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4A170A6A-4668-7148-B848-A0B73FEF4879}"/>
                </a:ext>
              </a:extLst>
            </p:cNvPr>
            <p:cNvSpPr/>
            <p:nvPr/>
          </p:nvSpPr>
          <p:spPr>
            <a:xfrm>
              <a:off x="6737513" y="45720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E2BCE6CA-10C9-0B43-BA1D-F98B534BC469}"/>
                </a:ext>
              </a:extLst>
            </p:cNvPr>
            <p:cNvSpPr/>
            <p:nvPr/>
          </p:nvSpPr>
          <p:spPr>
            <a:xfrm>
              <a:off x="6889913" y="47244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58896FE7-4C9F-AC44-B336-B86943F0899E}"/>
                </a:ext>
              </a:extLst>
            </p:cNvPr>
            <p:cNvSpPr/>
            <p:nvPr/>
          </p:nvSpPr>
          <p:spPr>
            <a:xfrm>
              <a:off x="7042313" y="48768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DC104B7C-3FAE-284F-BD36-69EA00BBA6A2}"/>
                </a:ext>
              </a:extLst>
            </p:cNvPr>
            <p:cNvSpPr/>
            <p:nvPr/>
          </p:nvSpPr>
          <p:spPr>
            <a:xfrm>
              <a:off x="7194713" y="50292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C10AABD7-6030-5643-AF24-8105A102A4A4}"/>
                </a:ext>
              </a:extLst>
            </p:cNvPr>
            <p:cNvSpPr/>
            <p:nvPr/>
          </p:nvSpPr>
          <p:spPr>
            <a:xfrm>
              <a:off x="7347113" y="51816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FEB5DFB1-1FDA-104E-81E7-B54C9288AB8A}"/>
                </a:ext>
              </a:extLst>
            </p:cNvPr>
            <p:cNvSpPr/>
            <p:nvPr/>
          </p:nvSpPr>
          <p:spPr>
            <a:xfrm>
              <a:off x="7499513" y="53340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B4EAF9F5-A109-0B43-A3AC-EF754017491D}"/>
                </a:ext>
              </a:extLst>
            </p:cNvPr>
            <p:cNvSpPr/>
            <p:nvPr/>
          </p:nvSpPr>
          <p:spPr>
            <a:xfrm>
              <a:off x="7651913" y="54864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6D5565C7-629F-5C48-8D71-0BDC3BE911D7}"/>
                </a:ext>
              </a:extLst>
            </p:cNvPr>
            <p:cNvSpPr/>
            <p:nvPr/>
          </p:nvSpPr>
          <p:spPr>
            <a:xfrm>
              <a:off x="7804313" y="56388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544BF4A-F5F7-9643-9FBD-B47CED495AF6}"/>
                </a:ext>
              </a:extLst>
            </p:cNvPr>
            <p:cNvSpPr/>
            <p:nvPr/>
          </p:nvSpPr>
          <p:spPr>
            <a:xfrm>
              <a:off x="7956713" y="57912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B14AD25C-1734-B143-B615-667107A836DB}"/>
                </a:ext>
              </a:extLst>
            </p:cNvPr>
            <p:cNvSpPr/>
            <p:nvPr/>
          </p:nvSpPr>
          <p:spPr>
            <a:xfrm>
              <a:off x="8109113" y="5943600"/>
              <a:ext cx="457200" cy="457200"/>
            </a:xfrm>
            <a:prstGeom prst="ellipse">
              <a:avLst/>
            </a:prstGeom>
            <a:grpFill/>
            <a:ln>
              <a:solidFill>
                <a:srgbClr val="ED8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F10D5328-A9E2-194B-940F-EE58D606CA73}"/>
              </a:ext>
            </a:extLst>
          </p:cNvPr>
          <p:cNvGrpSpPr/>
          <p:nvPr/>
        </p:nvGrpSpPr>
        <p:grpSpPr>
          <a:xfrm>
            <a:off x="5511692" y="3935270"/>
            <a:ext cx="2286000" cy="2286000"/>
            <a:chOff x="6280313" y="4114800"/>
            <a:chExt cx="2286000" cy="2286000"/>
          </a:xfrm>
          <a:solidFill>
            <a:schemeClr val="accent4"/>
          </a:solidFill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8B273D55-59DA-424F-9DEE-0B753EC32033}"/>
                </a:ext>
              </a:extLst>
            </p:cNvPr>
            <p:cNvSpPr/>
            <p:nvPr/>
          </p:nvSpPr>
          <p:spPr>
            <a:xfrm>
              <a:off x="6280313" y="4114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65D136B6-62F4-C845-BD96-48FD7B74A416}"/>
                </a:ext>
              </a:extLst>
            </p:cNvPr>
            <p:cNvSpPr/>
            <p:nvPr/>
          </p:nvSpPr>
          <p:spPr>
            <a:xfrm>
              <a:off x="6432713" y="4267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CF9C0B3A-25C7-6342-B6DD-6BDD896F1EA2}"/>
                </a:ext>
              </a:extLst>
            </p:cNvPr>
            <p:cNvSpPr/>
            <p:nvPr/>
          </p:nvSpPr>
          <p:spPr>
            <a:xfrm>
              <a:off x="6585113" y="4419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A4F589AD-731A-4344-B4E1-A216AB3697FE}"/>
                </a:ext>
              </a:extLst>
            </p:cNvPr>
            <p:cNvSpPr/>
            <p:nvPr/>
          </p:nvSpPr>
          <p:spPr>
            <a:xfrm>
              <a:off x="6737513" y="4572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3631418B-08FB-4E4B-B3EF-E7F25AE92C3E}"/>
                </a:ext>
              </a:extLst>
            </p:cNvPr>
            <p:cNvSpPr/>
            <p:nvPr/>
          </p:nvSpPr>
          <p:spPr>
            <a:xfrm>
              <a:off x="6889913" y="4724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F683E472-285F-124F-9387-16325DD8E83B}"/>
                </a:ext>
              </a:extLst>
            </p:cNvPr>
            <p:cNvSpPr/>
            <p:nvPr/>
          </p:nvSpPr>
          <p:spPr>
            <a:xfrm>
              <a:off x="7042313" y="4876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0AFB37CE-2DF3-3344-B99F-9DE945D1F8F7}"/>
                </a:ext>
              </a:extLst>
            </p:cNvPr>
            <p:cNvSpPr/>
            <p:nvPr/>
          </p:nvSpPr>
          <p:spPr>
            <a:xfrm>
              <a:off x="7194713" y="5029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B92000FE-AA0C-1343-97E7-7E12A4D00C51}"/>
                </a:ext>
              </a:extLst>
            </p:cNvPr>
            <p:cNvSpPr/>
            <p:nvPr/>
          </p:nvSpPr>
          <p:spPr>
            <a:xfrm>
              <a:off x="7347113" y="5181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9291C38A-44CF-7543-BD97-A8698945ABEA}"/>
                </a:ext>
              </a:extLst>
            </p:cNvPr>
            <p:cNvSpPr/>
            <p:nvPr/>
          </p:nvSpPr>
          <p:spPr>
            <a:xfrm>
              <a:off x="7499513" y="5334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5FB43688-EF7A-EE4C-ACB9-E5322A07DAC6}"/>
                </a:ext>
              </a:extLst>
            </p:cNvPr>
            <p:cNvSpPr/>
            <p:nvPr/>
          </p:nvSpPr>
          <p:spPr>
            <a:xfrm>
              <a:off x="7651913" y="5486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56C01396-C80B-AB46-AEF2-F6A8686B8148}"/>
                </a:ext>
              </a:extLst>
            </p:cNvPr>
            <p:cNvSpPr/>
            <p:nvPr/>
          </p:nvSpPr>
          <p:spPr>
            <a:xfrm>
              <a:off x="7804313" y="5638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CF4BDEB4-7329-0B4E-BE40-6C4F996BD747}"/>
                </a:ext>
              </a:extLst>
            </p:cNvPr>
            <p:cNvSpPr/>
            <p:nvPr/>
          </p:nvSpPr>
          <p:spPr>
            <a:xfrm>
              <a:off x="7956713" y="5791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BFE4B96F-EAC9-6844-BC5E-864BB3FD90C4}"/>
                </a:ext>
              </a:extLst>
            </p:cNvPr>
            <p:cNvSpPr/>
            <p:nvPr/>
          </p:nvSpPr>
          <p:spPr>
            <a:xfrm>
              <a:off x="8109113" y="5943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EF9D4FF-9948-9944-AC6F-2656066AE45E}"/>
              </a:ext>
            </a:extLst>
          </p:cNvPr>
          <p:cNvGrpSpPr/>
          <p:nvPr/>
        </p:nvGrpSpPr>
        <p:grpSpPr>
          <a:xfrm>
            <a:off x="3429000" y="4173395"/>
            <a:ext cx="2286000" cy="2286000"/>
            <a:chOff x="6280313" y="4114800"/>
            <a:chExt cx="2286000" cy="2286000"/>
          </a:xfrm>
          <a:solidFill>
            <a:srgbClr val="FFC4DE"/>
          </a:solidFill>
        </p:grpSpPr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63A96B1-845B-E643-99A2-CDBD830CA78D}"/>
                </a:ext>
              </a:extLst>
            </p:cNvPr>
            <p:cNvSpPr/>
            <p:nvPr/>
          </p:nvSpPr>
          <p:spPr>
            <a:xfrm>
              <a:off x="6280313" y="4114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8A9F311A-056A-B64E-9D44-930ED2633F48}"/>
                </a:ext>
              </a:extLst>
            </p:cNvPr>
            <p:cNvSpPr/>
            <p:nvPr/>
          </p:nvSpPr>
          <p:spPr>
            <a:xfrm>
              <a:off x="6432713" y="4267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A18FFF8-6D71-5E41-8EDF-3FDF7AC5F91D}"/>
                </a:ext>
              </a:extLst>
            </p:cNvPr>
            <p:cNvSpPr/>
            <p:nvPr/>
          </p:nvSpPr>
          <p:spPr>
            <a:xfrm>
              <a:off x="6585113" y="4419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CE889044-C446-8940-8DD6-53B21B9C451F}"/>
                </a:ext>
              </a:extLst>
            </p:cNvPr>
            <p:cNvSpPr/>
            <p:nvPr/>
          </p:nvSpPr>
          <p:spPr>
            <a:xfrm>
              <a:off x="6737513" y="4572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8A970B8-2386-CB4E-96E9-B3010B1D2854}"/>
                </a:ext>
              </a:extLst>
            </p:cNvPr>
            <p:cNvSpPr/>
            <p:nvPr/>
          </p:nvSpPr>
          <p:spPr>
            <a:xfrm>
              <a:off x="6889913" y="4724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7C199E33-61C1-4A49-A915-C77C2CE70151}"/>
                </a:ext>
              </a:extLst>
            </p:cNvPr>
            <p:cNvSpPr/>
            <p:nvPr/>
          </p:nvSpPr>
          <p:spPr>
            <a:xfrm>
              <a:off x="7042313" y="4876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81AC166-441C-444A-92A4-95CA2BC2020C}"/>
                </a:ext>
              </a:extLst>
            </p:cNvPr>
            <p:cNvSpPr/>
            <p:nvPr/>
          </p:nvSpPr>
          <p:spPr>
            <a:xfrm>
              <a:off x="7194713" y="5029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BDE8E030-FCB0-AC44-B258-151699838226}"/>
                </a:ext>
              </a:extLst>
            </p:cNvPr>
            <p:cNvSpPr/>
            <p:nvPr/>
          </p:nvSpPr>
          <p:spPr>
            <a:xfrm>
              <a:off x="7347113" y="5181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147B57D7-54AD-B149-A55F-887176640885}"/>
                </a:ext>
              </a:extLst>
            </p:cNvPr>
            <p:cNvSpPr/>
            <p:nvPr/>
          </p:nvSpPr>
          <p:spPr>
            <a:xfrm>
              <a:off x="7499513" y="5334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44F6A880-2F8B-B94D-A249-2B4F3D324AAC}"/>
                </a:ext>
              </a:extLst>
            </p:cNvPr>
            <p:cNvSpPr/>
            <p:nvPr/>
          </p:nvSpPr>
          <p:spPr>
            <a:xfrm>
              <a:off x="7651913" y="5486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4413AC6-B408-EC43-BB57-D79708CACAB6}"/>
                </a:ext>
              </a:extLst>
            </p:cNvPr>
            <p:cNvSpPr/>
            <p:nvPr/>
          </p:nvSpPr>
          <p:spPr>
            <a:xfrm>
              <a:off x="7804313" y="5638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9A592177-1AD5-B64D-97FE-312B3D82058A}"/>
                </a:ext>
              </a:extLst>
            </p:cNvPr>
            <p:cNvSpPr/>
            <p:nvPr/>
          </p:nvSpPr>
          <p:spPr>
            <a:xfrm>
              <a:off x="7956713" y="5791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0254D01E-7625-3244-A364-BD4A45B4CD1D}"/>
                </a:ext>
              </a:extLst>
            </p:cNvPr>
            <p:cNvSpPr/>
            <p:nvPr/>
          </p:nvSpPr>
          <p:spPr>
            <a:xfrm>
              <a:off x="8109113" y="5943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56B9AF09-50E7-3346-8CB4-69DABA266B70}"/>
              </a:ext>
            </a:extLst>
          </p:cNvPr>
          <p:cNvGrpSpPr/>
          <p:nvPr/>
        </p:nvGrpSpPr>
        <p:grpSpPr>
          <a:xfrm>
            <a:off x="2743200" y="4249595"/>
            <a:ext cx="2286000" cy="2286000"/>
            <a:chOff x="6280313" y="4114800"/>
            <a:chExt cx="2286000" cy="228600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673119D1-81C0-1443-887E-9ED126844980}"/>
                </a:ext>
              </a:extLst>
            </p:cNvPr>
            <p:cNvSpPr/>
            <p:nvPr/>
          </p:nvSpPr>
          <p:spPr>
            <a:xfrm>
              <a:off x="6280313" y="4114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8F62DD9C-B3F0-7F4B-8140-522080DC4A09}"/>
                </a:ext>
              </a:extLst>
            </p:cNvPr>
            <p:cNvSpPr/>
            <p:nvPr/>
          </p:nvSpPr>
          <p:spPr>
            <a:xfrm>
              <a:off x="6432713" y="4267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77ED519B-F078-C448-892D-8D7430D1BC20}"/>
                </a:ext>
              </a:extLst>
            </p:cNvPr>
            <p:cNvSpPr/>
            <p:nvPr/>
          </p:nvSpPr>
          <p:spPr>
            <a:xfrm>
              <a:off x="6585113" y="4419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7037D54D-9825-B041-A45B-364EEBD2C053}"/>
                </a:ext>
              </a:extLst>
            </p:cNvPr>
            <p:cNvSpPr/>
            <p:nvPr/>
          </p:nvSpPr>
          <p:spPr>
            <a:xfrm>
              <a:off x="6737513" y="4572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14762D7B-8D53-2440-A55D-B9638AE3833E}"/>
                </a:ext>
              </a:extLst>
            </p:cNvPr>
            <p:cNvSpPr/>
            <p:nvPr/>
          </p:nvSpPr>
          <p:spPr>
            <a:xfrm>
              <a:off x="6889913" y="4724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C925353E-3BFB-0B4C-AEF2-BDFAADCDC755}"/>
                </a:ext>
              </a:extLst>
            </p:cNvPr>
            <p:cNvSpPr/>
            <p:nvPr/>
          </p:nvSpPr>
          <p:spPr>
            <a:xfrm>
              <a:off x="7042313" y="4876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D2BEC549-A9D4-C54C-B4C2-AD89A4DDC18E}"/>
                </a:ext>
              </a:extLst>
            </p:cNvPr>
            <p:cNvSpPr/>
            <p:nvPr/>
          </p:nvSpPr>
          <p:spPr>
            <a:xfrm>
              <a:off x="7194713" y="5029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EE8E74A0-E42C-2649-BDDC-BD719925F77B}"/>
                </a:ext>
              </a:extLst>
            </p:cNvPr>
            <p:cNvSpPr/>
            <p:nvPr/>
          </p:nvSpPr>
          <p:spPr>
            <a:xfrm>
              <a:off x="7347113" y="5181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68B9D55E-7AD0-C346-B57D-B968FB0AE04E}"/>
                </a:ext>
              </a:extLst>
            </p:cNvPr>
            <p:cNvSpPr/>
            <p:nvPr/>
          </p:nvSpPr>
          <p:spPr>
            <a:xfrm>
              <a:off x="7499513" y="5334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A7380F4C-5162-7044-9A5E-2069217F61AA}"/>
                </a:ext>
              </a:extLst>
            </p:cNvPr>
            <p:cNvSpPr/>
            <p:nvPr/>
          </p:nvSpPr>
          <p:spPr>
            <a:xfrm>
              <a:off x="7651913" y="5486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72A0FD39-BDE7-0E4B-B340-17A870F17F4B}"/>
                </a:ext>
              </a:extLst>
            </p:cNvPr>
            <p:cNvSpPr/>
            <p:nvPr/>
          </p:nvSpPr>
          <p:spPr>
            <a:xfrm>
              <a:off x="7804313" y="5638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9CB6AD40-D70B-AE4E-B89E-A3CDED52C256}"/>
                </a:ext>
              </a:extLst>
            </p:cNvPr>
            <p:cNvSpPr/>
            <p:nvPr/>
          </p:nvSpPr>
          <p:spPr>
            <a:xfrm>
              <a:off x="7956713" y="5791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A169B865-57CB-C04D-AA2B-418ABE216EF4}"/>
                </a:ext>
              </a:extLst>
            </p:cNvPr>
            <p:cNvSpPr/>
            <p:nvPr/>
          </p:nvSpPr>
          <p:spPr>
            <a:xfrm>
              <a:off x="8109113" y="5943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3BD88E7-5362-764B-9298-D3586463A5AA}"/>
              </a:ext>
            </a:extLst>
          </p:cNvPr>
          <p:cNvGrpSpPr/>
          <p:nvPr/>
        </p:nvGrpSpPr>
        <p:grpSpPr>
          <a:xfrm>
            <a:off x="2057400" y="4306745"/>
            <a:ext cx="2286000" cy="2286000"/>
            <a:chOff x="6280313" y="4114800"/>
            <a:chExt cx="2286000" cy="2286000"/>
          </a:xfrm>
          <a:solidFill>
            <a:schemeClr val="accent2"/>
          </a:solidFill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E8DBEF54-2D5E-514E-AB3D-B92A7B2F1900}"/>
                </a:ext>
              </a:extLst>
            </p:cNvPr>
            <p:cNvSpPr/>
            <p:nvPr/>
          </p:nvSpPr>
          <p:spPr>
            <a:xfrm>
              <a:off x="6280313" y="4114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409E9801-16EC-4544-A26D-5F86B43EBFF7}"/>
                </a:ext>
              </a:extLst>
            </p:cNvPr>
            <p:cNvSpPr/>
            <p:nvPr/>
          </p:nvSpPr>
          <p:spPr>
            <a:xfrm>
              <a:off x="6432713" y="4267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5402392A-F706-EF49-BD5C-3EA9B6549503}"/>
                </a:ext>
              </a:extLst>
            </p:cNvPr>
            <p:cNvSpPr/>
            <p:nvPr/>
          </p:nvSpPr>
          <p:spPr>
            <a:xfrm>
              <a:off x="6585113" y="4419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2BFA4715-B36D-A14F-84A1-387B7487AE1D}"/>
                </a:ext>
              </a:extLst>
            </p:cNvPr>
            <p:cNvSpPr/>
            <p:nvPr/>
          </p:nvSpPr>
          <p:spPr>
            <a:xfrm>
              <a:off x="6737513" y="4572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F26B9A80-219D-6341-8EAA-B319B93E8D2E}"/>
                </a:ext>
              </a:extLst>
            </p:cNvPr>
            <p:cNvSpPr/>
            <p:nvPr/>
          </p:nvSpPr>
          <p:spPr>
            <a:xfrm>
              <a:off x="6889913" y="4724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629C261-9193-454E-BBEC-8D9561B3736F}"/>
                </a:ext>
              </a:extLst>
            </p:cNvPr>
            <p:cNvSpPr/>
            <p:nvPr/>
          </p:nvSpPr>
          <p:spPr>
            <a:xfrm>
              <a:off x="7042313" y="4876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161EE1E-D1C9-104B-8D29-87BC356A22EE}"/>
                </a:ext>
              </a:extLst>
            </p:cNvPr>
            <p:cNvSpPr/>
            <p:nvPr/>
          </p:nvSpPr>
          <p:spPr>
            <a:xfrm>
              <a:off x="7194713" y="5029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9ADAAF8B-241E-9C4F-A14F-F234F50C7BB1}"/>
                </a:ext>
              </a:extLst>
            </p:cNvPr>
            <p:cNvSpPr/>
            <p:nvPr/>
          </p:nvSpPr>
          <p:spPr>
            <a:xfrm>
              <a:off x="7347113" y="5181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9B16EF11-D85F-0543-AEB5-8B7CD9A595AC}"/>
                </a:ext>
              </a:extLst>
            </p:cNvPr>
            <p:cNvSpPr/>
            <p:nvPr/>
          </p:nvSpPr>
          <p:spPr>
            <a:xfrm>
              <a:off x="7499513" y="5334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A084D49E-B1E1-734D-8D52-E295424F9B46}"/>
                </a:ext>
              </a:extLst>
            </p:cNvPr>
            <p:cNvSpPr/>
            <p:nvPr/>
          </p:nvSpPr>
          <p:spPr>
            <a:xfrm>
              <a:off x="7651913" y="5486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DAEF9E3F-A3A4-B54A-B1BA-C71698282FAE}"/>
                </a:ext>
              </a:extLst>
            </p:cNvPr>
            <p:cNvSpPr/>
            <p:nvPr/>
          </p:nvSpPr>
          <p:spPr>
            <a:xfrm>
              <a:off x="7804313" y="5638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FC474893-F083-F141-99C4-7E7ABD9636E7}"/>
                </a:ext>
              </a:extLst>
            </p:cNvPr>
            <p:cNvSpPr/>
            <p:nvPr/>
          </p:nvSpPr>
          <p:spPr>
            <a:xfrm>
              <a:off x="7956713" y="5791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BFD57B25-627A-B441-BDD7-C0C3377142D9}"/>
                </a:ext>
              </a:extLst>
            </p:cNvPr>
            <p:cNvSpPr/>
            <p:nvPr/>
          </p:nvSpPr>
          <p:spPr>
            <a:xfrm>
              <a:off x="8109113" y="5943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AA8A9373-F69F-6047-A939-6BFC3112A554}"/>
              </a:ext>
            </a:extLst>
          </p:cNvPr>
          <p:cNvGrpSpPr/>
          <p:nvPr/>
        </p:nvGrpSpPr>
        <p:grpSpPr>
          <a:xfrm>
            <a:off x="1371600" y="4382945"/>
            <a:ext cx="2286000" cy="2286000"/>
            <a:chOff x="6280313" y="4114800"/>
            <a:chExt cx="2286000" cy="2286000"/>
          </a:xfrm>
          <a:solidFill>
            <a:srgbClr val="FFFF00"/>
          </a:solidFill>
        </p:grpSpPr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770581B2-6E10-6F4C-A4ED-FB8C18150B61}"/>
                </a:ext>
              </a:extLst>
            </p:cNvPr>
            <p:cNvSpPr/>
            <p:nvPr/>
          </p:nvSpPr>
          <p:spPr>
            <a:xfrm>
              <a:off x="6280313" y="4114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3E9547A0-BFB7-BD4A-90A0-424BC7474E60}"/>
                </a:ext>
              </a:extLst>
            </p:cNvPr>
            <p:cNvSpPr/>
            <p:nvPr/>
          </p:nvSpPr>
          <p:spPr>
            <a:xfrm>
              <a:off x="6432713" y="4267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84416433-D735-4E48-B6D7-7D0C119331AC}"/>
                </a:ext>
              </a:extLst>
            </p:cNvPr>
            <p:cNvSpPr/>
            <p:nvPr/>
          </p:nvSpPr>
          <p:spPr>
            <a:xfrm>
              <a:off x="6585113" y="4419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8A9EC860-25E1-784F-9236-C4A748C52F83}"/>
                </a:ext>
              </a:extLst>
            </p:cNvPr>
            <p:cNvSpPr/>
            <p:nvPr/>
          </p:nvSpPr>
          <p:spPr>
            <a:xfrm>
              <a:off x="6737513" y="4572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4C9BEC52-F625-9447-8144-3E5E5FF17752}"/>
                </a:ext>
              </a:extLst>
            </p:cNvPr>
            <p:cNvSpPr/>
            <p:nvPr/>
          </p:nvSpPr>
          <p:spPr>
            <a:xfrm>
              <a:off x="6889913" y="4724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E1D1CA3A-7FFD-B541-8C08-6D611C08B2EE}"/>
                </a:ext>
              </a:extLst>
            </p:cNvPr>
            <p:cNvSpPr/>
            <p:nvPr/>
          </p:nvSpPr>
          <p:spPr>
            <a:xfrm>
              <a:off x="7042313" y="4876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C20A0F1-D7D9-9041-B98F-E7FDFB27D5CC}"/>
                </a:ext>
              </a:extLst>
            </p:cNvPr>
            <p:cNvSpPr/>
            <p:nvPr/>
          </p:nvSpPr>
          <p:spPr>
            <a:xfrm>
              <a:off x="7194713" y="5029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CD2994C2-85C5-744B-AA81-1C6207B3A69E}"/>
                </a:ext>
              </a:extLst>
            </p:cNvPr>
            <p:cNvSpPr/>
            <p:nvPr/>
          </p:nvSpPr>
          <p:spPr>
            <a:xfrm>
              <a:off x="7347113" y="5181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ED8F7FAD-2E9F-D540-BA71-1722D28DAD3C}"/>
                </a:ext>
              </a:extLst>
            </p:cNvPr>
            <p:cNvSpPr/>
            <p:nvPr/>
          </p:nvSpPr>
          <p:spPr>
            <a:xfrm>
              <a:off x="7499513" y="53340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1F2B6AF5-D29A-7B40-8F29-C5060AD7181E}"/>
                </a:ext>
              </a:extLst>
            </p:cNvPr>
            <p:cNvSpPr/>
            <p:nvPr/>
          </p:nvSpPr>
          <p:spPr>
            <a:xfrm>
              <a:off x="7651913" y="54864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747C5FC4-2F03-9445-A1C8-8936B6384340}"/>
                </a:ext>
              </a:extLst>
            </p:cNvPr>
            <p:cNvSpPr/>
            <p:nvPr/>
          </p:nvSpPr>
          <p:spPr>
            <a:xfrm>
              <a:off x="7804313" y="56388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25AE3496-DB5A-6C49-802F-5E459F9F92B6}"/>
                </a:ext>
              </a:extLst>
            </p:cNvPr>
            <p:cNvSpPr/>
            <p:nvPr/>
          </p:nvSpPr>
          <p:spPr>
            <a:xfrm>
              <a:off x="7956713" y="57912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517B7FDD-FE21-DC47-A3F3-0648635E434D}"/>
                </a:ext>
              </a:extLst>
            </p:cNvPr>
            <p:cNvSpPr/>
            <p:nvPr/>
          </p:nvSpPr>
          <p:spPr>
            <a:xfrm>
              <a:off x="8109113" y="5943600"/>
              <a:ext cx="457200" cy="457200"/>
            </a:xfrm>
            <a:prstGeom prst="ellipse">
              <a:avLst/>
            </a:prstGeom>
            <a:grpFill/>
            <a:ln>
              <a:solidFill>
                <a:srgbClr val="FFA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7" name="모서리가 둥근 직사각형 236">
            <a:extLst>
              <a:ext uri="{FF2B5EF4-FFF2-40B4-BE49-F238E27FC236}">
                <a16:creationId xmlns:a16="http://schemas.microsoft.com/office/drawing/2014/main" id="{D7B9755A-364F-4642-9EB2-E328172C9D75}"/>
              </a:ext>
            </a:extLst>
          </p:cNvPr>
          <p:cNvSpPr/>
          <p:nvPr/>
        </p:nvSpPr>
        <p:spPr>
          <a:xfrm>
            <a:off x="3022708" y="5849795"/>
            <a:ext cx="5892692" cy="9906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8" name="모서리가 둥근 직사각형 237">
            <a:extLst>
              <a:ext uri="{FF2B5EF4-FFF2-40B4-BE49-F238E27FC236}">
                <a16:creationId xmlns:a16="http://schemas.microsoft.com/office/drawing/2014/main" id="{CC58E363-27D8-104B-8AF9-BDC98EB4C2C9}"/>
              </a:ext>
            </a:extLst>
          </p:cNvPr>
          <p:cNvSpPr/>
          <p:nvPr/>
        </p:nvSpPr>
        <p:spPr>
          <a:xfrm>
            <a:off x="3406940" y="6021245"/>
            <a:ext cx="533400" cy="685800"/>
          </a:xfrm>
          <a:prstGeom prst="roundRect">
            <a:avLst/>
          </a:prstGeom>
          <a:solidFill>
            <a:srgbClr val="FFFF00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9" name="모서리가 둥근 직사각형 238">
            <a:extLst>
              <a:ext uri="{FF2B5EF4-FFF2-40B4-BE49-F238E27FC236}">
                <a16:creationId xmlns:a16="http://schemas.microsoft.com/office/drawing/2014/main" id="{4E1A6B12-4AAB-C342-9CF1-1D335664D1A0}"/>
              </a:ext>
            </a:extLst>
          </p:cNvPr>
          <p:cNvSpPr/>
          <p:nvPr/>
        </p:nvSpPr>
        <p:spPr>
          <a:xfrm>
            <a:off x="4089655" y="6021245"/>
            <a:ext cx="533400" cy="685800"/>
          </a:xfrm>
          <a:prstGeom prst="roundRect">
            <a:avLst/>
          </a:prstGeom>
          <a:solidFill>
            <a:schemeClr val="accent2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0" name="모서리가 둥근 직사각형 239">
            <a:extLst>
              <a:ext uri="{FF2B5EF4-FFF2-40B4-BE49-F238E27FC236}">
                <a16:creationId xmlns:a16="http://schemas.microsoft.com/office/drawing/2014/main" id="{7D3910B2-0601-A143-9256-04D79CF197C6}"/>
              </a:ext>
            </a:extLst>
          </p:cNvPr>
          <p:cNvSpPr/>
          <p:nvPr/>
        </p:nvSpPr>
        <p:spPr>
          <a:xfrm>
            <a:off x="4749692" y="6021245"/>
            <a:ext cx="533400" cy="6858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FC8A061A-F2A4-A549-A196-D752872CF364}"/>
              </a:ext>
            </a:extLst>
          </p:cNvPr>
          <p:cNvSpPr/>
          <p:nvPr/>
        </p:nvSpPr>
        <p:spPr>
          <a:xfrm>
            <a:off x="5428779" y="6021245"/>
            <a:ext cx="533400" cy="685800"/>
          </a:xfrm>
          <a:prstGeom prst="roundRect">
            <a:avLst/>
          </a:prstGeom>
          <a:solidFill>
            <a:srgbClr val="FFC4DE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2" name="모서리가 둥근 직사각형 241">
            <a:extLst>
              <a:ext uri="{FF2B5EF4-FFF2-40B4-BE49-F238E27FC236}">
                <a16:creationId xmlns:a16="http://schemas.microsoft.com/office/drawing/2014/main" id="{C8CE6368-BEDF-5C4C-A0A9-7A6706E79EC2}"/>
              </a:ext>
            </a:extLst>
          </p:cNvPr>
          <p:cNvSpPr/>
          <p:nvPr/>
        </p:nvSpPr>
        <p:spPr>
          <a:xfrm>
            <a:off x="6111494" y="6021245"/>
            <a:ext cx="533400" cy="6858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모서리가 둥근 직사각형 242">
            <a:extLst>
              <a:ext uri="{FF2B5EF4-FFF2-40B4-BE49-F238E27FC236}">
                <a16:creationId xmlns:a16="http://schemas.microsoft.com/office/drawing/2014/main" id="{3D4D19B8-ED6F-9244-8928-53828D73BC89}"/>
              </a:ext>
            </a:extLst>
          </p:cNvPr>
          <p:cNvSpPr/>
          <p:nvPr/>
        </p:nvSpPr>
        <p:spPr>
          <a:xfrm>
            <a:off x="6771531" y="6021245"/>
            <a:ext cx="533400" cy="685800"/>
          </a:xfrm>
          <a:prstGeom prst="roundRect">
            <a:avLst/>
          </a:prstGeom>
          <a:solidFill>
            <a:schemeClr val="accent6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4" name="모서리가 둥근 직사각형 243">
            <a:extLst>
              <a:ext uri="{FF2B5EF4-FFF2-40B4-BE49-F238E27FC236}">
                <a16:creationId xmlns:a16="http://schemas.microsoft.com/office/drawing/2014/main" id="{349ABC1C-9CCC-A54C-A343-CE61D3C27027}"/>
              </a:ext>
            </a:extLst>
          </p:cNvPr>
          <p:cNvSpPr/>
          <p:nvPr/>
        </p:nvSpPr>
        <p:spPr>
          <a:xfrm>
            <a:off x="7424855" y="6021245"/>
            <a:ext cx="533400" cy="685800"/>
          </a:xfrm>
          <a:prstGeom prst="roundRect">
            <a:avLst/>
          </a:prstGeom>
          <a:solidFill>
            <a:schemeClr val="accent4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모서리가 둥근 직사각형 244">
            <a:extLst>
              <a:ext uri="{FF2B5EF4-FFF2-40B4-BE49-F238E27FC236}">
                <a16:creationId xmlns:a16="http://schemas.microsoft.com/office/drawing/2014/main" id="{4158F555-5E30-AB44-A82F-B8DBDDA72FA6}"/>
              </a:ext>
            </a:extLst>
          </p:cNvPr>
          <p:cNvSpPr/>
          <p:nvPr/>
        </p:nvSpPr>
        <p:spPr>
          <a:xfrm>
            <a:off x="8107570" y="6021245"/>
            <a:ext cx="533400" cy="685800"/>
          </a:xfrm>
          <a:prstGeom prst="roundRect">
            <a:avLst/>
          </a:prstGeom>
          <a:solidFill>
            <a:srgbClr val="FAC700"/>
          </a:solidFill>
          <a:ln w="63500">
            <a:solidFill>
              <a:srgbClr val="FF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7" name="모서리가 둥근 직사각형 246">
            <a:extLst>
              <a:ext uri="{FF2B5EF4-FFF2-40B4-BE49-F238E27FC236}">
                <a16:creationId xmlns:a16="http://schemas.microsoft.com/office/drawing/2014/main" id="{0BAE2DE4-80CB-A341-9555-42DE8BEF93AC}"/>
              </a:ext>
            </a:extLst>
          </p:cNvPr>
          <p:cNvSpPr/>
          <p:nvPr/>
        </p:nvSpPr>
        <p:spPr>
          <a:xfrm>
            <a:off x="10845692" y="3213513"/>
            <a:ext cx="5461108" cy="3664982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9" name="모서리가 둥근 직사각형 248">
            <a:extLst>
              <a:ext uri="{FF2B5EF4-FFF2-40B4-BE49-F238E27FC236}">
                <a16:creationId xmlns:a16="http://schemas.microsoft.com/office/drawing/2014/main" id="{80CA0D9F-3EE6-384C-BF0D-D36A3DAF30C1}"/>
              </a:ext>
            </a:extLst>
          </p:cNvPr>
          <p:cNvSpPr/>
          <p:nvPr/>
        </p:nvSpPr>
        <p:spPr>
          <a:xfrm rot="1809577">
            <a:off x="11968368" y="6799056"/>
            <a:ext cx="102584" cy="17228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0" name="모서리가 둥근 직사각형 249">
            <a:extLst>
              <a:ext uri="{FF2B5EF4-FFF2-40B4-BE49-F238E27FC236}">
                <a16:creationId xmlns:a16="http://schemas.microsoft.com/office/drawing/2014/main" id="{1686916F-E1C0-DC48-A410-8ECA1996267B}"/>
              </a:ext>
            </a:extLst>
          </p:cNvPr>
          <p:cNvSpPr/>
          <p:nvPr/>
        </p:nvSpPr>
        <p:spPr>
          <a:xfrm rot="8961524">
            <a:off x="15238941" y="6803154"/>
            <a:ext cx="102584" cy="17228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7460366E-16C6-EC4C-B9B3-45B27C4C9862}"/>
              </a:ext>
            </a:extLst>
          </p:cNvPr>
          <p:cNvSpPr txBox="1"/>
          <p:nvPr/>
        </p:nvSpPr>
        <p:spPr>
          <a:xfrm>
            <a:off x="12750692" y="8932158"/>
            <a:ext cx="211949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latin typeface="BM Jua" panose="02020603020101020101" pitchFamily="18" charset="-127"/>
                <a:ea typeface="BM Jua" panose="02020603020101020101" pitchFamily="18" charset="-127"/>
              </a:rPr>
              <a:t>최적 가중치</a:t>
            </a:r>
          </a:p>
        </p:txBody>
      </p:sp>
      <p:pic>
        <p:nvPicPr>
          <p:cNvPr id="253" name="Picture 9">
            <a:extLst>
              <a:ext uri="{FF2B5EF4-FFF2-40B4-BE49-F238E27FC236}">
                <a16:creationId xmlns:a16="http://schemas.microsoft.com/office/drawing/2014/main" id="{41F61BC8-0603-F940-B0D6-17853D29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06400" y="7591322"/>
            <a:ext cx="1296766" cy="1199509"/>
          </a:xfrm>
          <a:prstGeom prst="rect">
            <a:avLst/>
          </a:prstGeom>
        </p:spPr>
      </p:pic>
      <p:sp>
        <p:nvSpPr>
          <p:cNvPr id="260" name="U자형 화살표[U] 259">
            <a:extLst>
              <a:ext uri="{FF2B5EF4-FFF2-40B4-BE49-F238E27FC236}">
                <a16:creationId xmlns:a16="http://schemas.microsoft.com/office/drawing/2014/main" id="{88FFACF1-28F2-E142-ADFF-B6C5304D2FC9}"/>
              </a:ext>
            </a:extLst>
          </p:cNvPr>
          <p:cNvSpPr/>
          <p:nvPr/>
        </p:nvSpPr>
        <p:spPr>
          <a:xfrm>
            <a:off x="5029200" y="2716070"/>
            <a:ext cx="8635745" cy="1143000"/>
          </a:xfrm>
          <a:prstGeom prst="uturnArrow">
            <a:avLst/>
          </a:prstGeom>
          <a:solidFill>
            <a:srgbClr val="FF7D6D"/>
          </a:solidFill>
          <a:ln>
            <a:solidFill>
              <a:srgbClr val="FF7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D420EA-6968-B948-82EF-C111F656300A}"/>
              </a:ext>
            </a:extLst>
          </p:cNvPr>
          <p:cNvSpPr txBox="1"/>
          <p:nvPr/>
        </p:nvSpPr>
        <p:spPr>
          <a:xfrm>
            <a:off x="3530384" y="621030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A</a:t>
            </a:r>
            <a:endParaRPr kumimoji="1" lang="ko-KR" altLang="en-US" sz="20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7E2536F-C6A3-E047-AAB6-5B75B65535DB}"/>
              </a:ext>
            </a:extLst>
          </p:cNvPr>
          <p:cNvSpPr txBox="1"/>
          <p:nvPr/>
        </p:nvSpPr>
        <p:spPr>
          <a:xfrm>
            <a:off x="4197094" y="6191190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B</a:t>
            </a:r>
            <a:endParaRPr kumimoji="1" lang="ko-KR" altLang="en-US" sz="2000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58E7BAB8-2DB2-3A46-8CE9-A9F025DE858C}"/>
              </a:ext>
            </a:extLst>
          </p:cNvPr>
          <p:cNvSpPr txBox="1"/>
          <p:nvPr/>
        </p:nvSpPr>
        <p:spPr>
          <a:xfrm>
            <a:off x="4860678" y="6191190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C</a:t>
            </a:r>
            <a:endParaRPr kumimoji="1" lang="ko-KR" altLang="en-US" sz="2000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A2733BFC-EB91-BC42-8FBA-7823812E340E}"/>
              </a:ext>
            </a:extLst>
          </p:cNvPr>
          <p:cNvSpPr txBox="1"/>
          <p:nvPr/>
        </p:nvSpPr>
        <p:spPr>
          <a:xfrm>
            <a:off x="5525640" y="6192635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D</a:t>
            </a:r>
            <a:endParaRPr kumimoji="1" lang="ko-KR" altLang="en-US" sz="2000" dirty="0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C23E3DD3-306C-7F41-A4E2-CFB2BB8BBF2C}"/>
              </a:ext>
            </a:extLst>
          </p:cNvPr>
          <p:cNvSpPr txBox="1"/>
          <p:nvPr/>
        </p:nvSpPr>
        <p:spPr>
          <a:xfrm>
            <a:off x="6243500" y="6191190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E</a:t>
            </a:r>
            <a:endParaRPr kumimoji="1" lang="ko-KR" altLang="en-US" sz="2000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09E7483C-1247-D047-8F33-FEB52714A473}"/>
              </a:ext>
            </a:extLst>
          </p:cNvPr>
          <p:cNvSpPr txBox="1"/>
          <p:nvPr/>
        </p:nvSpPr>
        <p:spPr>
          <a:xfrm>
            <a:off x="6891200" y="6173555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F</a:t>
            </a:r>
            <a:endParaRPr kumimoji="1" lang="ko-KR" altLang="en-US" sz="2000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2933A4D-BED8-0743-BC9A-007F50CEE3F4}"/>
              </a:ext>
            </a:extLst>
          </p:cNvPr>
          <p:cNvSpPr txBox="1"/>
          <p:nvPr/>
        </p:nvSpPr>
        <p:spPr>
          <a:xfrm>
            <a:off x="7538609" y="6210360"/>
            <a:ext cx="346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G</a:t>
            </a:r>
            <a:endParaRPr kumimoji="1" lang="ko-KR" altLang="en-US" sz="2000" dirty="0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32B2077-6ED1-7143-9B15-5B3AB88B512B}"/>
              </a:ext>
            </a:extLst>
          </p:cNvPr>
          <p:cNvSpPr txBox="1"/>
          <p:nvPr/>
        </p:nvSpPr>
        <p:spPr>
          <a:xfrm>
            <a:off x="8264030" y="6210300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H</a:t>
            </a:r>
            <a:endParaRPr kumimoji="1" lang="ko-KR" altLang="en-US" sz="2000" dirty="0"/>
          </a:p>
        </p:txBody>
      </p:sp>
      <p:sp>
        <p:nvSpPr>
          <p:cNvPr id="4" name="위쪽 화살표[U] 3">
            <a:extLst>
              <a:ext uri="{FF2B5EF4-FFF2-40B4-BE49-F238E27FC236}">
                <a16:creationId xmlns:a16="http://schemas.microsoft.com/office/drawing/2014/main" id="{CD3C75B2-6B8E-9E41-AFA7-7CC3615EE40E}"/>
              </a:ext>
            </a:extLst>
          </p:cNvPr>
          <p:cNvSpPr/>
          <p:nvPr/>
        </p:nvSpPr>
        <p:spPr>
          <a:xfrm rot="1950640">
            <a:off x="3234825" y="6524363"/>
            <a:ext cx="290317" cy="81004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96578-B31C-DB48-B647-5B325AD484F4}"/>
              </a:ext>
            </a:extLst>
          </p:cNvPr>
          <p:cNvSpPr txBox="1"/>
          <p:nvPr/>
        </p:nvSpPr>
        <p:spPr>
          <a:xfrm>
            <a:off x="2762166" y="75004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종목</a:t>
            </a:r>
          </a:p>
        </p:txBody>
      </p:sp>
      <p:sp>
        <p:nvSpPr>
          <p:cNvPr id="258" name="위쪽 화살표[U] 257">
            <a:extLst>
              <a:ext uri="{FF2B5EF4-FFF2-40B4-BE49-F238E27FC236}">
                <a16:creationId xmlns:a16="http://schemas.microsoft.com/office/drawing/2014/main" id="{424AD888-7B66-A842-8D18-48B3DCB8762F}"/>
              </a:ext>
            </a:extLst>
          </p:cNvPr>
          <p:cNvSpPr/>
          <p:nvPr/>
        </p:nvSpPr>
        <p:spPr>
          <a:xfrm rot="11040340">
            <a:off x="1628159" y="3454045"/>
            <a:ext cx="273761" cy="81004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D484F1-2DBB-A04B-83CD-591531FDFA02}"/>
              </a:ext>
            </a:extLst>
          </p:cNvPr>
          <p:cNvSpPr txBox="1"/>
          <p:nvPr/>
        </p:nvSpPr>
        <p:spPr>
          <a:xfrm>
            <a:off x="1229539" y="3028847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년치 수익률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2D2CD-3A26-F542-9A3C-8E13D6C26BE5}"/>
              </a:ext>
            </a:extLst>
          </p:cNvPr>
          <p:cNvSpPr txBox="1"/>
          <p:nvPr/>
        </p:nvSpPr>
        <p:spPr>
          <a:xfrm>
            <a:off x="12663175" y="4207014"/>
            <a:ext cx="182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알고리즘</a:t>
            </a:r>
          </a:p>
        </p:txBody>
      </p:sp>
      <p:grpSp>
        <p:nvGrpSpPr>
          <p:cNvPr id="259" name="Group 12">
            <a:extLst>
              <a:ext uri="{FF2B5EF4-FFF2-40B4-BE49-F238E27FC236}">
                <a16:creationId xmlns:a16="http://schemas.microsoft.com/office/drawing/2014/main" id="{AD36A015-1B28-C144-9124-441A89689751}"/>
              </a:ext>
            </a:extLst>
          </p:cNvPr>
          <p:cNvGrpSpPr/>
          <p:nvPr/>
        </p:nvGrpSpPr>
        <p:grpSpPr>
          <a:xfrm>
            <a:off x="914400" y="723900"/>
            <a:ext cx="1562949" cy="417760"/>
            <a:chOff x="0" y="0"/>
            <a:chExt cx="570168" cy="152400"/>
          </a:xfrm>
        </p:grpSpPr>
        <p:sp>
          <p:nvSpPr>
            <p:cNvPr id="261" name="Freeform 13">
              <a:extLst>
                <a:ext uri="{FF2B5EF4-FFF2-40B4-BE49-F238E27FC236}">
                  <a16:creationId xmlns:a16="http://schemas.microsoft.com/office/drawing/2014/main" id="{D44944D3-8A3E-DF43-B106-1A8BCB124707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5C93D5A8-7FF6-6A49-91E4-ABCC9462E606}"/>
              </a:ext>
            </a:extLst>
          </p:cNvPr>
          <p:cNvSpPr txBox="1"/>
          <p:nvPr/>
        </p:nvSpPr>
        <p:spPr>
          <a:xfrm>
            <a:off x="1475874" y="952500"/>
            <a:ext cx="11097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포트폴리오 구성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grpSp>
        <p:nvGrpSpPr>
          <p:cNvPr id="272" name="Group 4">
            <a:extLst>
              <a:ext uri="{FF2B5EF4-FFF2-40B4-BE49-F238E27FC236}">
                <a16:creationId xmlns:a16="http://schemas.microsoft.com/office/drawing/2014/main" id="{2CCB9EF3-3632-9945-A736-6008A02CBA42}"/>
              </a:ext>
            </a:extLst>
          </p:cNvPr>
          <p:cNvGrpSpPr/>
          <p:nvPr/>
        </p:nvGrpSpPr>
        <p:grpSpPr>
          <a:xfrm>
            <a:off x="0" y="-38100"/>
            <a:ext cx="18288003" cy="10325100"/>
            <a:chOff x="21191" y="1441778"/>
            <a:chExt cx="1654238" cy="1781444"/>
          </a:xfrm>
          <a:solidFill>
            <a:schemeClr val="tx1">
              <a:lumMod val="50000"/>
              <a:lumOff val="50000"/>
              <a:alpha val="58000"/>
            </a:schemeClr>
          </a:solidFill>
        </p:grpSpPr>
        <p:sp>
          <p:nvSpPr>
            <p:cNvPr id="273" name="Freeform 5">
              <a:extLst>
                <a:ext uri="{FF2B5EF4-FFF2-40B4-BE49-F238E27FC236}">
                  <a16:creationId xmlns:a16="http://schemas.microsoft.com/office/drawing/2014/main" id="{F35FBBAB-EBF6-734B-8DBB-5CD01F0F08FD}"/>
                </a:ext>
              </a:extLst>
            </p:cNvPr>
            <p:cNvSpPr/>
            <p:nvPr/>
          </p:nvSpPr>
          <p:spPr>
            <a:xfrm>
              <a:off x="21191" y="1441778"/>
              <a:ext cx="1654238" cy="1781444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ED1823F-FF1B-5940-AE4A-13A2433D8C03}"/>
              </a:ext>
            </a:extLst>
          </p:cNvPr>
          <p:cNvGrpSpPr/>
          <p:nvPr/>
        </p:nvGrpSpPr>
        <p:grpSpPr>
          <a:xfrm>
            <a:off x="3787271" y="-38100"/>
            <a:ext cx="10944621" cy="10325100"/>
            <a:chOff x="3787271" y="38100"/>
            <a:chExt cx="10535491" cy="10289400"/>
          </a:xfrm>
        </p:grpSpPr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EE6DCBB7-5823-4547-9AC6-78DB3C760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7271" y="38100"/>
              <a:ext cx="10260211" cy="10289400"/>
            </a:xfrm>
            <a:prstGeom prst="rect">
              <a:avLst/>
            </a:prstGeom>
          </p:spPr>
        </p:pic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E7B98A8-DCBF-9F42-96E2-FED1A65CAFCB}"/>
                </a:ext>
              </a:extLst>
            </p:cNvPr>
            <p:cNvSpPr txBox="1"/>
            <p:nvPr/>
          </p:nvSpPr>
          <p:spPr>
            <a:xfrm>
              <a:off x="12090628" y="3563842"/>
              <a:ext cx="13721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200" dirty="0" err="1">
                  <a:solidFill>
                    <a:schemeClr val="bg1"/>
                  </a:solidFill>
                  <a:latin typeface="BM Jua" panose="02020603020101020101" pitchFamily="18" charset="-127"/>
                  <a:ea typeface="BM Jua" panose="02020603020101020101" pitchFamily="18" charset="-127"/>
                </a:rPr>
                <a:t>목적함수</a:t>
              </a:r>
              <a:endParaRPr kumimoji="1" lang="ko-KR" altLang="en-US" sz="2200" dirty="0">
                <a:solidFill>
                  <a:schemeClr val="bg1"/>
                </a:solidFill>
                <a:latin typeface="BM Jua" panose="02020603020101020101" pitchFamily="18" charset="-127"/>
                <a:ea typeface="BM Jua" panose="02020603020101020101" pitchFamily="18" charset="-127"/>
              </a:endParaRPr>
            </a:p>
          </p:txBody>
        </p:sp>
        <p:sp>
          <p:nvSpPr>
            <p:cNvPr id="276" name="모서리가 둥근 직사각형 275">
              <a:extLst>
                <a:ext uri="{FF2B5EF4-FFF2-40B4-BE49-F238E27FC236}">
                  <a16:creationId xmlns:a16="http://schemas.microsoft.com/office/drawing/2014/main" id="{3D5F8925-B231-E544-95C5-B71FF628CD71}"/>
                </a:ext>
              </a:extLst>
            </p:cNvPr>
            <p:cNvSpPr/>
            <p:nvPr/>
          </p:nvSpPr>
          <p:spPr>
            <a:xfrm>
              <a:off x="3940339" y="7815641"/>
              <a:ext cx="10068433" cy="604459"/>
            </a:xfrm>
            <a:prstGeom prst="round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7" name="아래쪽 화살표[D] 276">
              <a:extLst>
                <a:ext uri="{FF2B5EF4-FFF2-40B4-BE49-F238E27FC236}">
                  <a16:creationId xmlns:a16="http://schemas.microsoft.com/office/drawing/2014/main" id="{56B583D7-82DE-D74A-995D-23400C6F2C0C}"/>
                </a:ext>
              </a:extLst>
            </p:cNvPr>
            <p:cNvSpPr/>
            <p:nvPr/>
          </p:nvSpPr>
          <p:spPr>
            <a:xfrm rot="2006881">
              <a:off x="9335964" y="5293702"/>
              <a:ext cx="552899" cy="2993289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FAA5581-7ED7-9E47-8B4E-7C1105E44205}"/>
                </a:ext>
              </a:extLst>
            </p:cNvPr>
            <p:cNvSpPr txBox="1"/>
            <p:nvPr/>
          </p:nvSpPr>
          <p:spPr>
            <a:xfrm>
              <a:off x="12676312" y="7347100"/>
              <a:ext cx="16464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200" dirty="0" err="1">
                  <a:solidFill>
                    <a:schemeClr val="bg1"/>
                  </a:solidFill>
                  <a:latin typeface="BM Jua" panose="02020603020101020101" pitchFamily="18" charset="-127"/>
                  <a:ea typeface="BM Jua" panose="02020603020101020101" pitchFamily="18" charset="-127"/>
                </a:rPr>
                <a:t>미니마이즈</a:t>
              </a:r>
              <a:endParaRPr kumimoji="1" lang="ko-KR" altLang="en-US" sz="2200" dirty="0">
                <a:solidFill>
                  <a:schemeClr val="bg1"/>
                </a:solidFill>
                <a:latin typeface="BM Jua" panose="02020603020101020101" pitchFamily="18" charset="-127"/>
                <a:ea typeface="BM Jua" panose="02020603020101020101" pitchFamily="18" charset="-127"/>
              </a:endParaRPr>
            </a:p>
          </p:txBody>
        </p:sp>
        <p:sp>
          <p:nvSpPr>
            <p:cNvPr id="279" name="모서리가 둥근 직사각형 278">
              <a:extLst>
                <a:ext uri="{FF2B5EF4-FFF2-40B4-BE49-F238E27FC236}">
                  <a16:creationId xmlns:a16="http://schemas.microsoft.com/office/drawing/2014/main" id="{C5CAA98F-FF69-5543-92F9-01E0B3F13328}"/>
                </a:ext>
              </a:extLst>
            </p:cNvPr>
            <p:cNvSpPr/>
            <p:nvPr/>
          </p:nvSpPr>
          <p:spPr>
            <a:xfrm>
              <a:off x="3940340" y="3453489"/>
              <a:ext cx="9405404" cy="2380952"/>
            </a:xfrm>
            <a:prstGeom prst="round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80" name="TextBox 6">
            <a:extLst>
              <a:ext uri="{FF2B5EF4-FFF2-40B4-BE49-F238E27FC236}">
                <a16:creationId xmlns:a16="http://schemas.microsoft.com/office/drawing/2014/main" id="{EE5619F5-3EE7-044E-8D2C-1FBADBF70C73}"/>
              </a:ext>
            </a:extLst>
          </p:cNvPr>
          <p:cNvSpPr txBox="1"/>
          <p:nvPr/>
        </p:nvSpPr>
        <p:spPr>
          <a:xfrm>
            <a:off x="15392400" y="94107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34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2212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498633" y="8215"/>
            <a:ext cx="10058401" cy="10820400"/>
            <a:chOff x="0" y="0"/>
            <a:chExt cx="177212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72121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F5DD7AB9-A4D2-F642-9F8B-0CCB84B43975}"/>
              </a:ext>
            </a:extLst>
          </p:cNvPr>
          <p:cNvGrpSpPr/>
          <p:nvPr/>
        </p:nvGrpSpPr>
        <p:grpSpPr>
          <a:xfrm>
            <a:off x="5486400" y="723900"/>
            <a:ext cx="1562949" cy="417760"/>
            <a:chOff x="0" y="0"/>
            <a:chExt cx="570168" cy="1524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E39C846-13D5-5E4A-A772-06693E774E45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8" name="TextBox 8">
            <a:extLst>
              <a:ext uri="{FF2B5EF4-FFF2-40B4-BE49-F238E27FC236}">
                <a16:creationId xmlns:a16="http://schemas.microsoft.com/office/drawing/2014/main" id="{2DC2C326-190B-FE4A-A094-6035C2125A77}"/>
              </a:ext>
            </a:extLst>
          </p:cNvPr>
          <p:cNvSpPr txBox="1"/>
          <p:nvPr/>
        </p:nvSpPr>
        <p:spPr>
          <a:xfrm>
            <a:off x="6479159" y="723900"/>
            <a:ext cx="1305126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kumimoji="1" lang="ko-KR" altLang="en-US" sz="9600" b="1" dirty="0">
                <a:latin typeface="BM Jua" panose="02020603020101020101" pitchFamily="18" charset="-127"/>
                <a:ea typeface="BM Jua" panose="02020603020101020101" pitchFamily="18" charset="-127"/>
              </a:rPr>
              <a:t>성능 테스트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678DA044-0A70-614B-9CE3-8C5906400ADC}"/>
              </a:ext>
            </a:extLst>
          </p:cNvPr>
          <p:cNvSpPr txBox="1"/>
          <p:nvPr/>
        </p:nvSpPr>
        <p:spPr>
          <a:xfrm>
            <a:off x="15544800" y="94107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35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575B2-91CC-7B48-A022-D433F72B1C85}"/>
              </a:ext>
            </a:extLst>
          </p:cNvPr>
          <p:cNvSpPr txBox="1"/>
          <p:nvPr/>
        </p:nvSpPr>
        <p:spPr>
          <a:xfrm>
            <a:off x="1295400" y="2220278"/>
            <a:ext cx="171713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900" dirty="0">
                <a:latin typeface="BM Jua" panose="02020603020101020101" pitchFamily="18" charset="-127"/>
                <a:ea typeface="BM Jua" panose="02020603020101020101" pitchFamily="18" charset="-127"/>
              </a:rPr>
              <a:t>수익률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8CBFEB-AC2F-4044-B7F4-51D3A981757C}"/>
              </a:ext>
            </a:extLst>
          </p:cNvPr>
          <p:cNvSpPr txBox="1"/>
          <p:nvPr/>
        </p:nvSpPr>
        <p:spPr>
          <a:xfrm>
            <a:off x="9601200" y="222027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누적수익률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89275C-43F0-8F4D-BAD4-41B951F21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16913"/>
            <a:ext cx="8000510" cy="5979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A5D5CB-32E5-BE47-AEA9-64EC6C831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916913"/>
            <a:ext cx="7997744" cy="610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52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">
            <a:extLst>
              <a:ext uri="{FF2B5EF4-FFF2-40B4-BE49-F238E27FC236}">
                <a16:creationId xmlns:a16="http://schemas.microsoft.com/office/drawing/2014/main" id="{0F1B5972-B285-8F46-9296-AD5D7C9BF025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0126CAF2-610D-E145-90BA-2B878508ABAB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369F3064-D4CB-F540-A594-2DBB9277259E}"/>
              </a:ext>
            </a:extLst>
          </p:cNvPr>
          <p:cNvSpPr txBox="1"/>
          <p:nvPr/>
        </p:nvSpPr>
        <p:spPr>
          <a:xfrm>
            <a:off x="1399674" y="1172914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한계점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1CFB423-20A7-7445-B38D-289F7BD34905}"/>
              </a:ext>
            </a:extLst>
          </p:cNvPr>
          <p:cNvSpPr txBox="1"/>
          <p:nvPr/>
        </p:nvSpPr>
        <p:spPr>
          <a:xfrm>
            <a:off x="15163800" y="93345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36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863850-BA43-EE48-87F1-61BE48EFEA78}"/>
              </a:ext>
            </a:extLst>
          </p:cNvPr>
          <p:cNvSpPr/>
          <p:nvPr/>
        </p:nvSpPr>
        <p:spPr>
          <a:xfrm>
            <a:off x="4114800" y="2850489"/>
            <a:ext cx="12039600" cy="463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1</a:t>
            </a:r>
            <a:r>
              <a:rPr lang="en-US" altLang="ko-KR" sz="4000" dirty="0">
                <a:latin typeface="BM Jua" panose="02020603020101020101" pitchFamily="18" charset="-127"/>
                <a:ea typeface="BM Jua" panose="02020603020101020101" pitchFamily="18" charset="-127"/>
              </a:rPr>
              <a:t>.</a:t>
            </a:r>
            <a:r>
              <a:rPr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 환율</a:t>
            </a:r>
            <a:r>
              <a:rPr lang="en-US" altLang="ko-KR" sz="4000" dirty="0">
                <a:latin typeface="BM Jua" panose="02020603020101020101" pitchFamily="18" charset="-127"/>
                <a:ea typeface="BM Jua" panose="02020603020101020101" pitchFamily="18" charset="-127"/>
              </a:rPr>
              <a:t>, </a:t>
            </a:r>
            <a:r>
              <a:rPr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금리와 같은 </a:t>
            </a:r>
            <a:r>
              <a:rPr lang="ko-KR" altLang="en-US" sz="4000" dirty="0" err="1">
                <a:latin typeface="BM Jua" panose="02020603020101020101" pitchFamily="18" charset="-127"/>
                <a:ea typeface="BM Jua" panose="02020603020101020101" pitchFamily="18" charset="-127"/>
              </a:rPr>
              <a:t>외부요인을</a:t>
            </a:r>
            <a:r>
              <a:rPr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 반영하지 못함</a:t>
            </a:r>
            <a:r>
              <a:rPr lang="en-US" altLang="ko-KR" sz="4000" dirty="0">
                <a:latin typeface="BM Jua" panose="02020603020101020101" pitchFamily="18" charset="-127"/>
                <a:ea typeface="BM Jua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4000" dirty="0">
                <a:latin typeface="BM Jua" panose="02020603020101020101" pitchFamily="18" charset="-127"/>
                <a:ea typeface="BM Jua" panose="02020603020101020101" pitchFamily="18" charset="-127"/>
              </a:rPr>
              <a:t>2.</a:t>
            </a:r>
            <a:r>
              <a:rPr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 처음 기획한 </a:t>
            </a:r>
            <a:r>
              <a:rPr lang="ko-KR" altLang="en-US" sz="4000" dirty="0" err="1">
                <a:latin typeface="BM Jua" panose="02020603020101020101" pitchFamily="18" charset="-127"/>
                <a:ea typeface="BM Jua" panose="02020603020101020101" pitchFamily="18" charset="-127"/>
              </a:rPr>
              <a:t>팩터의</a:t>
            </a:r>
            <a:r>
              <a:rPr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 유효성 검증 실패</a:t>
            </a:r>
            <a:r>
              <a:rPr lang="en-US" altLang="ko-KR" sz="4000" dirty="0">
                <a:latin typeface="BM Jua" panose="02020603020101020101" pitchFamily="18" charset="-127"/>
                <a:ea typeface="BM Jua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4000" dirty="0">
                <a:latin typeface="BM Jua" panose="02020603020101020101" pitchFamily="18" charset="-127"/>
                <a:ea typeface="BM Jua" panose="02020603020101020101" pitchFamily="18" charset="-127"/>
              </a:rPr>
              <a:t>3.</a:t>
            </a:r>
            <a:r>
              <a:rPr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 추가로 새로운 </a:t>
            </a:r>
            <a:r>
              <a:rPr lang="ko-KR" altLang="en-US" sz="4000" dirty="0" err="1">
                <a:latin typeface="BM Jua" panose="02020603020101020101" pitchFamily="18" charset="-127"/>
                <a:ea typeface="BM Jua" panose="02020603020101020101" pitchFamily="18" charset="-127"/>
              </a:rPr>
              <a:t>팩터를</a:t>
            </a:r>
            <a:r>
              <a:rPr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 시도해보지 못함</a:t>
            </a:r>
            <a:r>
              <a:rPr lang="en-US" altLang="ko-KR" sz="4000" dirty="0">
                <a:latin typeface="BM Jua" panose="02020603020101020101" pitchFamily="18" charset="-127"/>
                <a:ea typeface="BM Jua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4000" dirty="0">
                <a:latin typeface="BM Jua" panose="02020603020101020101" pitchFamily="18" charset="-127"/>
                <a:ea typeface="BM Jua" panose="02020603020101020101" pitchFamily="18" charset="-127"/>
              </a:rPr>
              <a:t>4.</a:t>
            </a:r>
            <a:r>
              <a:rPr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 데이터 불균형 문제로 결과의 정확성 결여</a:t>
            </a:r>
            <a:r>
              <a:rPr lang="en-US" altLang="ko-KR" sz="4000" dirty="0">
                <a:latin typeface="BM Jua" panose="02020603020101020101" pitchFamily="18" charset="-127"/>
                <a:ea typeface="BM Jua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4000" dirty="0">
                <a:latin typeface="BM Jua" panose="02020603020101020101" pitchFamily="18" charset="-127"/>
                <a:ea typeface="BM Jua" panose="02020603020101020101" pitchFamily="18" charset="-127"/>
              </a:rPr>
              <a:t>5.</a:t>
            </a:r>
            <a:r>
              <a:rPr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lang="ko-KR" altLang="en-US" sz="4000" dirty="0" err="1">
                <a:latin typeface="BM Jua" panose="02020603020101020101" pitchFamily="18" charset="-127"/>
                <a:ea typeface="BM Jua" panose="02020603020101020101" pitchFamily="18" charset="-127"/>
              </a:rPr>
              <a:t>시장국면에</a:t>
            </a:r>
            <a:r>
              <a:rPr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 따라 </a:t>
            </a:r>
            <a:r>
              <a:rPr lang="ko-KR" altLang="en-US" sz="4000" dirty="0" err="1">
                <a:latin typeface="BM Jua" panose="02020603020101020101" pitchFamily="18" charset="-127"/>
                <a:ea typeface="BM Jua" panose="02020603020101020101" pitchFamily="18" charset="-127"/>
              </a:rPr>
              <a:t>팩터를</a:t>
            </a:r>
            <a:r>
              <a:rPr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 재선정하지 못함</a:t>
            </a:r>
            <a:r>
              <a:rPr lang="en-US" altLang="ko-KR" sz="4000" dirty="0">
                <a:latin typeface="BM Jua" panose="02020603020101020101" pitchFamily="18" charset="-127"/>
                <a:ea typeface="BM Jua" panose="02020603020101020101" pitchFamily="18" charset="-127"/>
              </a:rPr>
              <a:t>.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D5AC6BF-DBB2-AA48-AD64-8D6FAB5D0289}"/>
              </a:ext>
            </a:extLst>
          </p:cNvPr>
          <p:cNvSpPr/>
          <p:nvPr/>
        </p:nvSpPr>
        <p:spPr>
          <a:xfrm>
            <a:off x="3048000" y="2001172"/>
            <a:ext cx="12649200" cy="64008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6343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">
            <a:extLst>
              <a:ext uri="{FF2B5EF4-FFF2-40B4-BE49-F238E27FC236}">
                <a16:creationId xmlns:a16="http://schemas.microsoft.com/office/drawing/2014/main" id="{957FB2F3-9608-994D-A46A-B7F60F040F74}"/>
              </a:ext>
            </a:extLst>
          </p:cNvPr>
          <p:cNvGrpSpPr/>
          <p:nvPr/>
        </p:nvGrpSpPr>
        <p:grpSpPr>
          <a:xfrm>
            <a:off x="914400" y="447990"/>
            <a:ext cx="9143995" cy="9839010"/>
            <a:chOff x="0" y="0"/>
            <a:chExt cx="1701235" cy="1913890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C69F7F73-1238-BD47-9136-79E2B261653A}"/>
                </a:ext>
              </a:extLst>
            </p:cNvPr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372">
                <a:alpha val="17647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7" name="Group 4">
            <a:extLst>
              <a:ext uri="{FF2B5EF4-FFF2-40B4-BE49-F238E27FC236}">
                <a16:creationId xmlns:a16="http://schemas.microsoft.com/office/drawing/2014/main" id="{96C05D3C-44EE-CF4A-9FC3-9F2BF13069A5}"/>
              </a:ext>
            </a:extLst>
          </p:cNvPr>
          <p:cNvGrpSpPr/>
          <p:nvPr/>
        </p:nvGrpSpPr>
        <p:grpSpPr>
          <a:xfrm>
            <a:off x="10744199" y="447990"/>
            <a:ext cx="7746129" cy="9839010"/>
            <a:chOff x="0" y="0"/>
            <a:chExt cx="1701236" cy="1913890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713A38B6-5DF9-2E41-AC01-2CC0CFB5D172}"/>
                </a:ext>
              </a:extLst>
            </p:cNvPr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id="{E11AB855-C090-0744-91BC-F5F756D08C8E}"/>
              </a:ext>
            </a:extLst>
          </p:cNvPr>
          <p:cNvGrpSpPr/>
          <p:nvPr/>
        </p:nvGrpSpPr>
        <p:grpSpPr>
          <a:xfrm>
            <a:off x="5486400" y="524190"/>
            <a:ext cx="1828800" cy="656910"/>
            <a:chOff x="0" y="0"/>
            <a:chExt cx="570168" cy="152400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B1BB95DA-CAB4-3344-92D5-8E4A30F27DB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21" name="TextBox 8">
            <a:extLst>
              <a:ext uri="{FF2B5EF4-FFF2-40B4-BE49-F238E27FC236}">
                <a16:creationId xmlns:a16="http://schemas.microsoft.com/office/drawing/2014/main" id="{BD68E71B-0058-4B48-902D-30F93C037EAC}"/>
              </a:ext>
            </a:extLst>
          </p:cNvPr>
          <p:cNvSpPr txBox="1"/>
          <p:nvPr/>
        </p:nvSpPr>
        <p:spPr>
          <a:xfrm>
            <a:off x="2209795" y="119250"/>
            <a:ext cx="13546084" cy="173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2"/>
              </a:lnSpc>
            </a:pPr>
            <a:r>
              <a:rPr lang="en-US" sz="10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68E10F55-2CB2-B140-84CE-5BB8B29AF31A}"/>
              </a:ext>
            </a:extLst>
          </p:cNvPr>
          <p:cNvSpPr txBox="1"/>
          <p:nvPr/>
        </p:nvSpPr>
        <p:spPr>
          <a:xfrm>
            <a:off x="15398958" y="9182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</a:t>
            </a:r>
            <a:r>
              <a:rPr lang="ko-KR" alt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F5D680-8C2A-BE47-8958-91F14C75623B}"/>
              </a:ext>
            </a:extLst>
          </p:cNvPr>
          <p:cNvSpPr txBox="1"/>
          <p:nvPr/>
        </p:nvSpPr>
        <p:spPr>
          <a:xfrm>
            <a:off x="840422" y="2473315"/>
            <a:ext cx="17142777" cy="663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>
                <a:latin typeface="+mj-ea"/>
                <a:ea typeface="+mj-ea"/>
              </a:rPr>
              <a:t>-    Markowitz, Harry M. (1952). “Portfolio Selection”. Journal of Finance 7</a:t>
            </a:r>
            <a:endParaRPr kumimoji="1" lang="ko-KR" altLang="en-US" sz="2500" b="1" dirty="0">
              <a:latin typeface="+mj-ea"/>
              <a:ea typeface="+mj-ea"/>
            </a:endParaRPr>
          </a:p>
          <a:p>
            <a:r>
              <a:rPr lang="en-US" altLang="ko-KR" sz="2500" b="1" dirty="0">
                <a:solidFill>
                  <a:srgbClr val="000000"/>
                </a:solidFill>
                <a:latin typeface="+mj-ea"/>
                <a:ea typeface="+mj-ea"/>
              </a:rPr>
              <a:t>-    Eugene F. </a:t>
            </a:r>
            <a:r>
              <a:rPr lang="en-US" altLang="ko-KR" sz="2500" b="1" dirty="0" err="1">
                <a:solidFill>
                  <a:srgbClr val="000000"/>
                </a:solidFill>
                <a:latin typeface="+mj-ea"/>
                <a:ea typeface="+mj-ea"/>
              </a:rPr>
              <a:t>Fama</a:t>
            </a:r>
            <a:r>
              <a:rPr lang="en-US" altLang="ko-KR" sz="2500" b="1" dirty="0">
                <a:solidFill>
                  <a:srgbClr val="000000"/>
                </a:solidFill>
                <a:latin typeface="+mj-ea"/>
                <a:ea typeface="+mj-ea"/>
              </a:rPr>
              <a:t> &amp; Kenneth R. French, “Common Risk Factors in the returns on stocks and bonds”</a:t>
            </a:r>
            <a:endParaRPr kumimoji="1" lang="en-US" altLang="ko-KR" sz="2500" b="1" dirty="0">
              <a:latin typeface="+mj-ea"/>
              <a:ea typeface="+mj-ea"/>
            </a:endParaRPr>
          </a:p>
          <a:p>
            <a:r>
              <a:rPr kumimoji="1" lang="en-US" altLang="ko-KR" sz="2500" b="1" dirty="0">
                <a:latin typeface="+mj-ea"/>
                <a:ea typeface="+mj-ea"/>
              </a:rPr>
              <a:t>-    </a:t>
            </a:r>
            <a:r>
              <a:rPr kumimoji="1" lang="ko-KR" altLang="en-US" sz="2500" b="1" dirty="0" err="1">
                <a:latin typeface="+mj-ea"/>
                <a:ea typeface="+mj-ea"/>
              </a:rPr>
              <a:t>한진택</a:t>
            </a:r>
            <a:r>
              <a:rPr kumimoji="1" lang="en-US" altLang="ko-KR" sz="2500" b="1" dirty="0">
                <a:latin typeface="+mj-ea"/>
                <a:ea typeface="+mj-ea"/>
              </a:rPr>
              <a:t>(2013) – “</a:t>
            </a:r>
            <a:r>
              <a:rPr kumimoji="1" lang="ko-KR" altLang="en-US" sz="2500" b="1" dirty="0">
                <a:latin typeface="+mj-ea"/>
                <a:ea typeface="+mj-ea"/>
              </a:rPr>
              <a:t>건설기업의 재무적</a:t>
            </a:r>
            <a:r>
              <a:rPr kumimoji="1" lang="en-US" altLang="ko-KR" sz="2500" b="1" dirty="0">
                <a:latin typeface="+mj-ea"/>
                <a:ea typeface="+mj-ea"/>
              </a:rPr>
              <a:t>/</a:t>
            </a:r>
            <a:r>
              <a:rPr kumimoji="1" lang="ko-KR" altLang="en-US" sz="2500" b="1" dirty="0">
                <a:latin typeface="+mj-ea"/>
                <a:ea typeface="+mj-ea"/>
              </a:rPr>
              <a:t>비재무적 요인이 경영성과에 미치는 영향분석</a:t>
            </a:r>
            <a:r>
              <a:rPr kumimoji="1" lang="en-US" altLang="ko-KR" sz="2500" b="1" dirty="0">
                <a:latin typeface="+mj-ea"/>
                <a:ea typeface="+mj-ea"/>
              </a:rPr>
              <a:t>”</a:t>
            </a:r>
          </a:p>
          <a:p>
            <a:r>
              <a:rPr kumimoji="1" lang="en-US" altLang="ko-KR" sz="2500" b="1" dirty="0">
                <a:latin typeface="+mj-ea"/>
                <a:ea typeface="+mj-ea"/>
              </a:rPr>
              <a:t>-</a:t>
            </a:r>
            <a:r>
              <a:rPr kumimoji="1" lang="ko-KR" altLang="en-US" sz="2500" b="1" dirty="0">
                <a:latin typeface="+mj-ea"/>
                <a:ea typeface="+mj-ea"/>
              </a:rPr>
              <a:t>    김성진</a:t>
            </a:r>
            <a:r>
              <a:rPr kumimoji="1" lang="en-US" altLang="ko-KR" sz="2500" b="1" dirty="0">
                <a:latin typeface="+mj-ea"/>
                <a:ea typeface="+mj-ea"/>
              </a:rPr>
              <a:t>(2023)</a:t>
            </a:r>
            <a:r>
              <a:rPr kumimoji="1" lang="ko-KR" altLang="en-US" sz="2500" b="1" dirty="0">
                <a:latin typeface="+mj-ea"/>
                <a:ea typeface="+mj-ea"/>
              </a:rPr>
              <a:t> </a:t>
            </a:r>
            <a:r>
              <a:rPr kumimoji="1" lang="en-US" altLang="ko-KR" sz="2500" b="1" dirty="0">
                <a:latin typeface="+mj-ea"/>
                <a:ea typeface="+mj-ea"/>
              </a:rPr>
              <a:t>–</a:t>
            </a:r>
            <a:r>
              <a:rPr kumimoji="1" lang="ko-KR" altLang="en-US" sz="2500" b="1" dirty="0">
                <a:latin typeface="+mj-ea"/>
                <a:ea typeface="+mj-ea"/>
              </a:rPr>
              <a:t> </a:t>
            </a:r>
            <a:r>
              <a:rPr kumimoji="1" lang="en-US" altLang="ko-KR" sz="2500" b="1" dirty="0">
                <a:latin typeface="+mj-ea"/>
                <a:ea typeface="+mj-ea"/>
              </a:rPr>
              <a:t>&lt;</a:t>
            </a:r>
            <a:r>
              <a:rPr kumimoji="1" lang="ko-KR" altLang="en-US" sz="2500" b="1" dirty="0" err="1">
                <a:latin typeface="+mj-ea"/>
                <a:ea typeface="+mj-ea"/>
              </a:rPr>
              <a:t>퀀트의</a:t>
            </a:r>
            <a:r>
              <a:rPr kumimoji="1" lang="ko-KR" altLang="en-US" sz="2500" b="1" dirty="0">
                <a:latin typeface="+mj-ea"/>
                <a:ea typeface="+mj-ea"/>
              </a:rPr>
              <a:t> 정석</a:t>
            </a:r>
            <a:r>
              <a:rPr kumimoji="1" lang="en-US" altLang="ko-KR" sz="2500" b="1" dirty="0">
                <a:latin typeface="+mj-ea"/>
                <a:ea typeface="+mj-ea"/>
              </a:rPr>
              <a:t>&gt;</a:t>
            </a:r>
          </a:p>
          <a:p>
            <a:r>
              <a:rPr kumimoji="1" lang="en-US" altLang="ko-KR" sz="2500" b="1" dirty="0">
                <a:latin typeface="+mj-ea"/>
                <a:ea typeface="+mj-ea"/>
              </a:rPr>
              <a:t>-</a:t>
            </a:r>
            <a:r>
              <a:rPr kumimoji="1" lang="ko-KR" altLang="en-US" sz="2500" b="1" dirty="0">
                <a:latin typeface="+mj-ea"/>
                <a:ea typeface="+mj-ea"/>
              </a:rPr>
              <a:t>    </a:t>
            </a:r>
            <a:r>
              <a:rPr kumimoji="1" lang="ko-KR" altLang="en-US" sz="2500" b="1" dirty="0" err="1">
                <a:latin typeface="+mj-ea"/>
                <a:ea typeface="+mj-ea"/>
              </a:rPr>
              <a:t>파이썬</a:t>
            </a:r>
            <a:r>
              <a:rPr kumimoji="1" lang="ko-KR" altLang="en-US" sz="2500" b="1" dirty="0">
                <a:latin typeface="+mj-ea"/>
                <a:ea typeface="+mj-ea"/>
              </a:rPr>
              <a:t> 언어 기반의 </a:t>
            </a:r>
            <a:r>
              <a:rPr kumimoji="1" lang="ko-KR" altLang="en-US" sz="2500" b="1" dirty="0" err="1">
                <a:latin typeface="+mj-ea"/>
                <a:ea typeface="+mj-ea"/>
              </a:rPr>
              <a:t>퀀트</a:t>
            </a:r>
            <a:r>
              <a:rPr kumimoji="1" lang="ko-KR" altLang="en-US" sz="2500" b="1" dirty="0">
                <a:latin typeface="+mj-ea"/>
                <a:ea typeface="+mj-ea"/>
              </a:rPr>
              <a:t> 전략 개발 시스템</a:t>
            </a:r>
            <a:r>
              <a:rPr kumimoji="1" lang="en-US" altLang="ko-KR" sz="2500" b="1" dirty="0">
                <a:latin typeface="+mj-ea"/>
                <a:ea typeface="+mj-ea"/>
              </a:rPr>
              <a:t>, </a:t>
            </a:r>
            <a:r>
              <a:rPr kumimoji="1" lang="ko-KR" altLang="en-US" sz="2500" b="1" dirty="0">
                <a:latin typeface="+mj-ea"/>
                <a:ea typeface="+mj-ea"/>
              </a:rPr>
              <a:t>한국정보과학회</a:t>
            </a:r>
            <a:r>
              <a:rPr kumimoji="1" lang="en-US" altLang="ko-KR" sz="2500" b="1" dirty="0">
                <a:latin typeface="+mj-ea"/>
                <a:ea typeface="+mj-ea"/>
              </a:rPr>
              <a:t>(</a:t>
            </a:r>
            <a:r>
              <a:rPr kumimoji="1" lang="ko-KR" altLang="en-US" sz="2500" b="1" dirty="0">
                <a:latin typeface="+mj-ea"/>
                <a:ea typeface="+mj-ea"/>
              </a:rPr>
              <a:t>김상혁</a:t>
            </a:r>
            <a:r>
              <a:rPr kumimoji="1" lang="en-US" altLang="ko-KR" sz="2500" b="1" dirty="0">
                <a:latin typeface="+mj-ea"/>
                <a:ea typeface="+mj-ea"/>
              </a:rPr>
              <a:t>,</a:t>
            </a:r>
            <a:r>
              <a:rPr kumimoji="1" lang="ko-KR" altLang="en-US" sz="2500" b="1" dirty="0" err="1">
                <a:latin typeface="+mj-ea"/>
                <a:ea typeface="+mj-ea"/>
              </a:rPr>
              <a:t>노영준</a:t>
            </a:r>
            <a:r>
              <a:rPr kumimoji="1" lang="en-US" altLang="ko-KR" sz="2500" b="1" dirty="0">
                <a:latin typeface="+mj-ea"/>
                <a:ea typeface="+mj-ea"/>
              </a:rPr>
              <a:t>,</a:t>
            </a:r>
            <a:r>
              <a:rPr kumimoji="1" lang="ko-KR" altLang="en-US" sz="2500" b="1" dirty="0">
                <a:latin typeface="+mj-ea"/>
                <a:ea typeface="+mj-ea"/>
              </a:rPr>
              <a:t>윤세영</a:t>
            </a:r>
            <a:r>
              <a:rPr kumimoji="1" lang="en-US" altLang="ko-KR" sz="2500" b="1" dirty="0">
                <a:latin typeface="+mj-ea"/>
                <a:ea typeface="+mj-ea"/>
              </a:rPr>
              <a:t>,</a:t>
            </a:r>
            <a:r>
              <a:rPr kumimoji="1" lang="ko-KR" altLang="en-US" sz="2500" b="1" dirty="0">
                <a:latin typeface="+mj-ea"/>
                <a:ea typeface="+mj-ea"/>
              </a:rPr>
              <a:t>이정준</a:t>
            </a:r>
            <a:r>
              <a:rPr kumimoji="1" lang="en-US" altLang="ko-KR" sz="2500" b="1" dirty="0">
                <a:latin typeface="+mj-ea"/>
                <a:ea typeface="+mj-ea"/>
              </a:rPr>
              <a:t>),2021</a:t>
            </a:r>
          </a:p>
          <a:p>
            <a:r>
              <a:rPr kumimoji="1" lang="en-US" altLang="ko-KR" sz="2500" b="1" dirty="0">
                <a:latin typeface="+mj-ea"/>
                <a:ea typeface="+mj-ea"/>
              </a:rPr>
              <a:t>-</a:t>
            </a:r>
            <a:r>
              <a:rPr kumimoji="1" lang="ko-KR" altLang="en-US" sz="2500" b="1" dirty="0">
                <a:latin typeface="+mj-ea"/>
                <a:ea typeface="+mj-ea"/>
              </a:rPr>
              <a:t>    국내 주식시장에서 투자 규모에 따른 포트폴리오 분산투자 효과 분석</a:t>
            </a:r>
            <a:r>
              <a:rPr kumimoji="1" lang="en-US" altLang="ko-KR" sz="2500" b="1" dirty="0">
                <a:latin typeface="+mj-ea"/>
                <a:ea typeface="+mj-ea"/>
              </a:rPr>
              <a:t>,</a:t>
            </a:r>
            <a:r>
              <a:rPr kumimoji="1" lang="ko-KR" altLang="en-US" sz="2500" b="1" dirty="0" err="1">
                <a:latin typeface="+mj-ea"/>
                <a:ea typeface="+mj-ea"/>
              </a:rPr>
              <a:t>경희대학교</a:t>
            </a:r>
            <a:r>
              <a:rPr kumimoji="1" lang="en-US" altLang="ko-KR" sz="2500" b="1" dirty="0">
                <a:latin typeface="+mj-ea"/>
                <a:ea typeface="+mj-ea"/>
              </a:rPr>
              <a:t>(</a:t>
            </a:r>
            <a:r>
              <a:rPr kumimoji="1" lang="ko-KR" altLang="en-US" sz="2500" b="1" dirty="0">
                <a:latin typeface="+mj-ea"/>
                <a:ea typeface="+mj-ea"/>
              </a:rPr>
              <a:t>김창호</a:t>
            </a:r>
            <a:r>
              <a:rPr kumimoji="1" lang="en-US" altLang="ko-KR" sz="2500" b="1" dirty="0">
                <a:latin typeface="+mj-ea"/>
                <a:ea typeface="+mj-ea"/>
              </a:rPr>
              <a:t>,</a:t>
            </a:r>
            <a:r>
              <a:rPr kumimoji="1" lang="ko-KR" altLang="en-US" sz="2500" b="1" dirty="0">
                <a:latin typeface="+mj-ea"/>
                <a:ea typeface="+mj-ea"/>
              </a:rPr>
              <a:t>이은지</a:t>
            </a:r>
            <a:r>
              <a:rPr kumimoji="1" lang="en-US" altLang="ko-KR" sz="2500" b="1" dirty="0">
                <a:latin typeface="+mj-ea"/>
                <a:ea typeface="+mj-ea"/>
              </a:rPr>
              <a:t>),2019</a:t>
            </a:r>
          </a:p>
          <a:p>
            <a:r>
              <a:rPr kumimoji="1" lang="ko-KR" altLang="en-US" sz="2500" b="1" dirty="0">
                <a:latin typeface="+mj-ea"/>
                <a:ea typeface="+mj-ea"/>
              </a:rPr>
              <a:t>     원</a:t>
            </a:r>
            <a:r>
              <a:rPr kumimoji="1" lang="en-US" altLang="ko-KR" sz="2500" b="1" dirty="0">
                <a:latin typeface="+mj-ea"/>
                <a:ea typeface="+mj-ea"/>
              </a:rPr>
              <a:t>-</a:t>
            </a:r>
            <a:r>
              <a:rPr kumimoji="1" lang="ko-KR" altLang="en-US" sz="2500" b="1" dirty="0" err="1">
                <a:latin typeface="+mj-ea"/>
                <a:ea typeface="+mj-ea"/>
              </a:rPr>
              <a:t>팩터</a:t>
            </a:r>
            <a:r>
              <a:rPr kumimoji="1" lang="ko-KR" altLang="en-US" sz="2500" b="1" dirty="0">
                <a:latin typeface="+mj-ea"/>
                <a:ea typeface="+mj-ea"/>
              </a:rPr>
              <a:t> 모형을 이용한 </a:t>
            </a:r>
            <a:r>
              <a:rPr kumimoji="1" lang="en-US" altLang="ko-KR" sz="2500" b="1" dirty="0">
                <a:latin typeface="+mj-ea"/>
                <a:ea typeface="+mj-ea"/>
              </a:rPr>
              <a:t>KOSPI200</a:t>
            </a:r>
            <a:r>
              <a:rPr kumimoji="1" lang="ko-KR" altLang="en-US" sz="2500" b="1" dirty="0">
                <a:latin typeface="+mj-ea"/>
                <a:ea typeface="+mj-ea"/>
              </a:rPr>
              <a:t>지수 </a:t>
            </a:r>
            <a:r>
              <a:rPr kumimoji="1" lang="ko-KR" altLang="en-US" sz="2500" b="1" dirty="0" err="1">
                <a:latin typeface="+mj-ea"/>
                <a:ea typeface="+mj-ea"/>
              </a:rPr>
              <a:t>구성종목의</a:t>
            </a:r>
            <a:r>
              <a:rPr kumimoji="1" lang="ko-KR" altLang="en-US" sz="2500" b="1" dirty="0">
                <a:latin typeface="+mj-ea"/>
                <a:ea typeface="+mj-ea"/>
              </a:rPr>
              <a:t> 최적 포트폴리오 구성 및 </a:t>
            </a:r>
            <a:r>
              <a:rPr kumimoji="1" lang="en-US" altLang="ko-KR" sz="2500" b="1" dirty="0" err="1">
                <a:latin typeface="+mj-ea"/>
                <a:ea typeface="+mj-ea"/>
              </a:rPr>
              <a:t>VaR</a:t>
            </a:r>
            <a:r>
              <a:rPr kumimoji="1" lang="ko-KR" altLang="en-US" sz="2500" b="1" dirty="0">
                <a:latin typeface="+mj-ea"/>
                <a:ea typeface="+mj-ea"/>
              </a:rPr>
              <a:t>                 </a:t>
            </a:r>
            <a:r>
              <a:rPr kumimoji="1" lang="en-US" altLang="ko-KR" sz="2500" b="1" dirty="0">
                <a:latin typeface="+mj-ea"/>
                <a:ea typeface="+mj-ea"/>
              </a:rPr>
              <a:t>	</a:t>
            </a:r>
            <a:r>
              <a:rPr kumimoji="1" lang="ko-KR" altLang="en-US" sz="2500" b="1" dirty="0">
                <a:latin typeface="+mj-ea"/>
                <a:ea typeface="+mj-ea"/>
              </a:rPr>
              <a:t>측정</a:t>
            </a:r>
            <a:r>
              <a:rPr kumimoji="1" lang="en-US" altLang="ko-KR" sz="2500" b="1" dirty="0">
                <a:latin typeface="+mj-ea"/>
                <a:ea typeface="+mj-ea"/>
              </a:rPr>
              <a:t>,</a:t>
            </a:r>
            <a:r>
              <a:rPr kumimoji="1" lang="ko-KR" altLang="en-US" sz="2500" b="1" dirty="0">
                <a:latin typeface="+mj-ea"/>
                <a:ea typeface="+mj-ea"/>
              </a:rPr>
              <a:t>한국데이터정보과학회</a:t>
            </a:r>
            <a:r>
              <a:rPr kumimoji="1" lang="en-US" altLang="ko-KR" sz="2500" b="1" dirty="0">
                <a:latin typeface="+mj-ea"/>
                <a:ea typeface="+mj-ea"/>
              </a:rPr>
              <a:t>(</a:t>
            </a:r>
            <a:r>
              <a:rPr kumimoji="1" lang="ko-KR" altLang="en-US" sz="2500" b="1" dirty="0" err="1">
                <a:latin typeface="+mj-ea"/>
                <a:ea typeface="+mj-ea"/>
              </a:rPr>
              <a:t>고광이</a:t>
            </a:r>
            <a:r>
              <a:rPr kumimoji="1" lang="en-US" altLang="ko-KR" sz="2500" b="1" dirty="0">
                <a:latin typeface="+mj-ea"/>
                <a:ea typeface="+mj-ea"/>
              </a:rPr>
              <a:t>,</a:t>
            </a:r>
            <a:r>
              <a:rPr kumimoji="1" lang="ko-KR" altLang="en-US" sz="2500" b="1" dirty="0">
                <a:latin typeface="+mj-ea"/>
                <a:ea typeface="+mj-ea"/>
              </a:rPr>
              <a:t>손영숙</a:t>
            </a:r>
            <a:r>
              <a:rPr kumimoji="1" lang="en-US" altLang="ko-KR" sz="2500" b="1" dirty="0">
                <a:latin typeface="+mj-ea"/>
                <a:ea typeface="+mj-ea"/>
              </a:rPr>
              <a:t>),2015</a:t>
            </a:r>
          </a:p>
          <a:p>
            <a:r>
              <a:rPr kumimoji="1" lang="en-US" altLang="ko-KR" sz="2500" b="1" dirty="0">
                <a:latin typeface="+mj-ea"/>
                <a:ea typeface="+mj-ea"/>
              </a:rPr>
              <a:t>-</a:t>
            </a:r>
            <a:r>
              <a:rPr kumimoji="1" lang="ko-KR" altLang="en-US" sz="2500" b="1" dirty="0">
                <a:latin typeface="+mj-ea"/>
                <a:ea typeface="+mj-ea"/>
              </a:rPr>
              <a:t>    </a:t>
            </a:r>
            <a:r>
              <a:rPr kumimoji="1" lang="en-US" altLang="ko-KR" sz="2500" b="1" dirty="0">
                <a:latin typeface="+mj-ea"/>
                <a:ea typeface="+mj-ea"/>
              </a:rPr>
              <a:t>“Factor exposure indexes: Quality factor”, FTSE Russel(</a:t>
            </a:r>
            <a:r>
              <a:rPr kumimoji="1" lang="ko-KR" altLang="en-US" sz="2500" b="1" dirty="0">
                <a:latin typeface="+mj-ea"/>
                <a:ea typeface="+mj-ea"/>
              </a:rPr>
              <a:t>런던 증권 거래소 그룹 자회사</a:t>
            </a:r>
            <a:r>
              <a:rPr kumimoji="1" lang="en-US" altLang="ko-KR" sz="2500" b="1" dirty="0">
                <a:latin typeface="+mj-ea"/>
                <a:ea typeface="+mj-ea"/>
              </a:rPr>
              <a:t>)</a:t>
            </a:r>
          </a:p>
          <a:p>
            <a:r>
              <a:rPr kumimoji="1" lang="en-US" altLang="ko-KR" sz="2500" b="1" dirty="0">
                <a:latin typeface="+mj-ea"/>
                <a:ea typeface="+mj-ea"/>
              </a:rPr>
              <a:t>-</a:t>
            </a:r>
            <a:r>
              <a:rPr kumimoji="1" lang="ko-KR" altLang="en-US" sz="2500" b="1" dirty="0">
                <a:latin typeface="+mj-ea"/>
                <a:ea typeface="+mj-ea"/>
              </a:rPr>
              <a:t>    </a:t>
            </a:r>
            <a:r>
              <a:rPr kumimoji="1" lang="en-US" altLang="ko-KR" sz="2500" b="1" dirty="0">
                <a:latin typeface="+mj-ea"/>
                <a:ea typeface="+mj-ea"/>
              </a:rPr>
              <a:t>“Factor exposure indexes: Momentum factor”, FTSE Russel(</a:t>
            </a:r>
            <a:r>
              <a:rPr kumimoji="1" lang="ko-KR" altLang="en-US" sz="2500" b="1" dirty="0">
                <a:latin typeface="+mj-ea"/>
                <a:ea typeface="+mj-ea"/>
              </a:rPr>
              <a:t>런던 증권 거래소 그룹 자회사</a:t>
            </a:r>
            <a:r>
              <a:rPr kumimoji="1" lang="en-US" altLang="ko-KR" sz="2500" b="1" dirty="0">
                <a:latin typeface="+mj-ea"/>
                <a:ea typeface="+mj-ea"/>
              </a:rPr>
              <a:t>)</a:t>
            </a:r>
          </a:p>
          <a:p>
            <a:r>
              <a:rPr kumimoji="1" lang="en-US" altLang="ko-KR" sz="2500" b="1" dirty="0">
                <a:latin typeface="+mj-ea"/>
                <a:ea typeface="+mj-ea"/>
              </a:rPr>
              <a:t>-</a:t>
            </a:r>
            <a:r>
              <a:rPr kumimoji="1" lang="ko-KR" altLang="en-US" sz="2500" b="1" dirty="0">
                <a:latin typeface="+mj-ea"/>
                <a:ea typeface="+mj-ea"/>
              </a:rPr>
              <a:t>     </a:t>
            </a:r>
            <a:r>
              <a:rPr kumimoji="1" lang="en-US" altLang="ko-KR" sz="2500" b="1" dirty="0">
                <a:latin typeface="+mj-ea"/>
                <a:ea typeface="+mj-ea"/>
              </a:rPr>
              <a:t>CLIFFORD S. ASNESS, TOBIAS J. MOSKOWITZ, and LASSE HEJE PEDERSEN. (2013). “Value and </a:t>
            </a:r>
            <a:r>
              <a:rPr kumimoji="1" lang="ko-KR" altLang="en-US" sz="2500" b="1" dirty="0">
                <a:latin typeface="+mj-ea"/>
                <a:ea typeface="+mj-ea"/>
              </a:rPr>
              <a:t>  </a:t>
            </a:r>
            <a:r>
              <a:rPr kumimoji="1" lang="en-US" altLang="ko-KR" sz="2500" b="1" dirty="0">
                <a:latin typeface="+mj-ea"/>
                <a:ea typeface="+mj-ea"/>
              </a:rPr>
              <a:t>	Momentum Everywhere”. THE JOURNAL OF FINANCE. , </a:t>
            </a:r>
            <a:r>
              <a:rPr kumimoji="1" lang="ko-KR" altLang="en-US" sz="2500" b="1" dirty="0" err="1">
                <a:latin typeface="+mj-ea"/>
                <a:ea typeface="+mj-ea"/>
              </a:rPr>
              <a:t>클리프</a:t>
            </a:r>
            <a:r>
              <a:rPr kumimoji="1" lang="ko-KR" altLang="en-US" sz="2500" b="1" dirty="0">
                <a:latin typeface="+mj-ea"/>
                <a:ea typeface="+mj-ea"/>
              </a:rPr>
              <a:t> </a:t>
            </a:r>
            <a:r>
              <a:rPr kumimoji="1" lang="ko-KR" altLang="en-US" sz="2500" b="1" dirty="0" err="1">
                <a:latin typeface="+mj-ea"/>
                <a:ea typeface="+mj-ea"/>
              </a:rPr>
              <a:t>애즈니스</a:t>
            </a:r>
            <a:r>
              <a:rPr kumimoji="1" lang="en-US" altLang="ko-KR" sz="2500" b="1" dirty="0">
                <a:latin typeface="+mj-ea"/>
                <a:ea typeface="+mj-ea"/>
              </a:rPr>
              <a:t>(AQR)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500" b="1" dirty="0">
                <a:latin typeface="+mj-ea"/>
                <a:ea typeface="+mj-ea"/>
              </a:rPr>
              <a:t>“Risk Premia Harvesting Through Dual Momentum”. / Time Series</a:t>
            </a:r>
            <a:r>
              <a:rPr kumimoji="1" lang="ko-KR" altLang="en-US" sz="2500" b="1" dirty="0">
                <a:latin typeface="+mj-ea"/>
                <a:ea typeface="+mj-ea"/>
              </a:rPr>
              <a:t>와 </a:t>
            </a:r>
            <a:r>
              <a:rPr kumimoji="1" lang="en-US" altLang="ko-KR" sz="2500" b="1" dirty="0">
                <a:latin typeface="+mj-ea"/>
                <a:ea typeface="+mj-ea"/>
              </a:rPr>
              <a:t>Dual </a:t>
            </a:r>
            <a:r>
              <a:rPr kumimoji="1" lang="en-US" altLang="ko-KR" sz="2500" b="1" dirty="0" err="1">
                <a:latin typeface="+mj-ea"/>
                <a:ea typeface="+mj-ea"/>
              </a:rPr>
              <a:t>Momentum,Gary</a:t>
            </a:r>
            <a:r>
              <a:rPr kumimoji="1" lang="en-US" altLang="ko-KR" sz="2500" b="1" dirty="0">
                <a:latin typeface="+mj-ea"/>
                <a:ea typeface="+mj-ea"/>
              </a:rPr>
              <a:t> </a:t>
            </a:r>
            <a:r>
              <a:rPr kumimoji="1" lang="en-US" altLang="ko-KR" sz="2500" b="1" dirty="0" err="1">
                <a:latin typeface="+mj-ea"/>
                <a:ea typeface="+mj-ea"/>
              </a:rPr>
              <a:t>Antonacci</a:t>
            </a:r>
            <a:r>
              <a:rPr kumimoji="1" lang="en-US" altLang="ko-KR" sz="2500" b="1" dirty="0">
                <a:latin typeface="+mj-ea"/>
                <a:ea typeface="+mj-ea"/>
              </a:rPr>
              <a:t>. 	(2012). </a:t>
            </a:r>
          </a:p>
          <a:p>
            <a:pPr marL="342900" indent="-342900">
              <a:buFontTx/>
              <a:buChar char="-"/>
            </a:pPr>
            <a:r>
              <a:rPr kumimoji="1" lang="ko-KR" altLang="en-US" sz="2500" b="1" dirty="0">
                <a:latin typeface="+mj-ea"/>
                <a:ea typeface="+mj-ea"/>
              </a:rPr>
              <a:t> </a:t>
            </a:r>
            <a:r>
              <a:rPr kumimoji="1" lang="en-US" altLang="ko-KR" sz="2500" b="1" dirty="0">
                <a:latin typeface="+mj-ea"/>
                <a:ea typeface="+mj-ea"/>
              </a:rPr>
              <a:t>(</a:t>
            </a:r>
            <a:r>
              <a:rPr kumimoji="1" lang="ko-KR" altLang="en-US" sz="2500" b="1" dirty="0">
                <a:latin typeface="+mj-ea"/>
                <a:ea typeface="+mj-ea"/>
              </a:rPr>
              <a:t>개리 </a:t>
            </a:r>
            <a:r>
              <a:rPr kumimoji="1" lang="ko-KR" altLang="en-US" sz="2500" b="1" dirty="0" err="1">
                <a:latin typeface="+mj-ea"/>
                <a:ea typeface="+mj-ea"/>
              </a:rPr>
              <a:t>안토나치</a:t>
            </a:r>
            <a:r>
              <a:rPr kumimoji="1" lang="en-US" altLang="ko-KR" sz="2500" b="1" dirty="0">
                <a:latin typeface="+mj-ea"/>
                <a:ea typeface="+mj-ea"/>
              </a:rPr>
              <a:t>)</a:t>
            </a:r>
            <a:r>
              <a:rPr kumimoji="1" lang="ko-KR" altLang="en-US" sz="2500" b="1" dirty="0">
                <a:latin typeface="+mj-ea"/>
                <a:ea typeface="+mj-ea"/>
              </a:rPr>
              <a:t> </a:t>
            </a:r>
            <a:r>
              <a:rPr kumimoji="1" lang="en-US" altLang="ko-KR" sz="2500" b="1" dirty="0">
                <a:latin typeface="+mj-ea"/>
                <a:ea typeface="+mj-ea"/>
              </a:rPr>
              <a:t>(1996). “Momentum Strategies”. THE JOURNAL OF FINANCE,  (LOUIS K. C. CHAN, </a:t>
            </a:r>
            <a:r>
              <a:rPr kumimoji="1" lang="ko-KR" altLang="en-US" sz="2500" b="1" dirty="0">
                <a:latin typeface="+mj-ea"/>
                <a:ea typeface="+mj-ea"/>
              </a:rPr>
              <a:t>   </a:t>
            </a:r>
            <a:r>
              <a:rPr kumimoji="1" lang="en-US" altLang="ko-KR" sz="2500" b="1" dirty="0">
                <a:latin typeface="+mj-ea"/>
                <a:ea typeface="+mj-ea"/>
              </a:rPr>
              <a:t>NARASIMHAN JEGADEESH, and JOSEF LAKONISHO.)</a:t>
            </a:r>
          </a:p>
          <a:p>
            <a:r>
              <a:rPr kumimoji="1" lang="en-US" altLang="ko-KR" sz="2500" b="1" dirty="0">
                <a:latin typeface="+mj-ea"/>
                <a:ea typeface="+mj-ea"/>
              </a:rPr>
              <a:t>-</a:t>
            </a:r>
            <a:r>
              <a:rPr kumimoji="1" lang="ko-KR" altLang="en-US" sz="2500" b="1" dirty="0">
                <a:latin typeface="+mj-ea"/>
                <a:ea typeface="+mj-ea"/>
              </a:rPr>
              <a:t>    연구개발비 지출이 기업가치에 미치는 영향</a:t>
            </a:r>
            <a:r>
              <a:rPr kumimoji="1" lang="en-US" altLang="ko-KR" sz="2500" b="1" dirty="0">
                <a:latin typeface="+mj-ea"/>
                <a:ea typeface="+mj-ea"/>
              </a:rPr>
              <a:t>, </a:t>
            </a:r>
            <a:r>
              <a:rPr kumimoji="1" lang="ko-KR" altLang="en-US" sz="2500" b="1" dirty="0" err="1">
                <a:latin typeface="+mj-ea"/>
                <a:ea typeface="+mj-ea"/>
              </a:rPr>
              <a:t>정균화</a:t>
            </a:r>
            <a:r>
              <a:rPr kumimoji="1" lang="en-US" altLang="ko-KR" sz="2500" b="1" dirty="0">
                <a:latin typeface="+mj-ea"/>
                <a:ea typeface="+mj-ea"/>
              </a:rPr>
              <a:t>,</a:t>
            </a:r>
            <a:r>
              <a:rPr kumimoji="1" lang="ko-KR" altLang="en-US" sz="2500" b="1" dirty="0" err="1">
                <a:latin typeface="+mj-ea"/>
                <a:ea typeface="+mj-ea"/>
              </a:rPr>
              <a:t>정환문</a:t>
            </a:r>
            <a:endParaRPr kumimoji="1" lang="ko-KR" altLang="en-US" sz="25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5662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723900"/>
            <a:ext cx="9144000" cy="10287000"/>
            <a:chOff x="0" y="0"/>
            <a:chExt cx="170123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5E1">
                <a:alpha val="1764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144000" y="0"/>
            <a:ext cx="9144000" cy="10287000"/>
            <a:chOff x="0" y="0"/>
            <a:chExt cx="1701236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1028700"/>
            <a:ext cx="16230600" cy="7599101"/>
            <a:chOff x="0" y="0"/>
            <a:chExt cx="19872376" cy="93041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872376" cy="9304166"/>
            </a:xfrm>
            <a:custGeom>
              <a:avLst/>
              <a:gdLst/>
              <a:ahLst/>
              <a:cxnLst/>
              <a:rect l="l" t="t" r="r" b="b"/>
              <a:pathLst>
                <a:path w="19872376" h="9304166">
                  <a:moveTo>
                    <a:pt x="0" y="0"/>
                  </a:moveTo>
                  <a:lnTo>
                    <a:pt x="0" y="9304166"/>
                  </a:lnTo>
                  <a:lnTo>
                    <a:pt x="19872376" y="9304166"/>
                  </a:lnTo>
                  <a:lnTo>
                    <a:pt x="19872376" y="0"/>
                  </a:lnTo>
                  <a:lnTo>
                    <a:pt x="0" y="0"/>
                  </a:lnTo>
                  <a:close/>
                  <a:moveTo>
                    <a:pt x="19811417" y="9243206"/>
                  </a:moveTo>
                  <a:lnTo>
                    <a:pt x="59690" y="9243206"/>
                  </a:lnTo>
                  <a:lnTo>
                    <a:pt x="59690" y="59690"/>
                  </a:lnTo>
                  <a:lnTo>
                    <a:pt x="19811417" y="59690"/>
                  </a:lnTo>
                  <a:lnTo>
                    <a:pt x="19811417" y="9243206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3340493" y="3414384"/>
            <a:ext cx="11607015" cy="264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9323" b="1" dirty="0">
                <a:solidFill>
                  <a:srgbClr val="494949"/>
                </a:solidFill>
                <a:latin typeface="Calibri" panose="020F0502020204030204" pitchFamily="34" charset="0"/>
                <a:ea typeface="GungSeo" pitchFamily="2" charset="-127"/>
                <a:cs typeface="Calibri" panose="020F0502020204030204" pitchFamily="34" charset="0"/>
              </a:rPr>
              <a:t>THANKS</a:t>
            </a:r>
          </a:p>
          <a:p>
            <a:pPr algn="ctr">
              <a:lnSpc>
                <a:spcPts val="10162"/>
              </a:lnSpc>
            </a:pPr>
            <a:r>
              <a:rPr lang="en-US" sz="9323" b="1" dirty="0">
                <a:solidFill>
                  <a:srgbClr val="494949"/>
                </a:solidFill>
                <a:latin typeface="Calibri" panose="020F0502020204030204" pitchFamily="34" charset="0"/>
                <a:ea typeface="GungSeo" pitchFamily="2" charset="-127"/>
                <a:cs typeface="Calibri" panose="020F0502020204030204" pitchFamily="34" charset="0"/>
              </a:rPr>
              <a:t>FOR WATCHING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64573" y="6002088"/>
            <a:ext cx="11758853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ko-KR" altLang="en-US" sz="2100" dirty="0">
                <a:solidFill>
                  <a:srgbClr val="130E0C"/>
                </a:solidFill>
                <a:latin typeface="Montserrat"/>
              </a:rPr>
              <a:t>김태원</a:t>
            </a:r>
            <a:r>
              <a:rPr lang="en-US" altLang="ko-KR" sz="2100" dirty="0">
                <a:solidFill>
                  <a:srgbClr val="130E0C"/>
                </a:solidFill>
                <a:latin typeface="Montserrat"/>
              </a:rPr>
              <a:t>,</a:t>
            </a:r>
            <a:r>
              <a:rPr lang="ko-KR" altLang="en-US" sz="2100" dirty="0">
                <a:solidFill>
                  <a:srgbClr val="130E0C"/>
                </a:solidFill>
                <a:latin typeface="Montserrat"/>
              </a:rPr>
              <a:t> </a:t>
            </a:r>
            <a:r>
              <a:rPr lang="ko-KR" altLang="en-US" sz="2100" dirty="0" err="1">
                <a:solidFill>
                  <a:srgbClr val="130E0C"/>
                </a:solidFill>
                <a:latin typeface="Montserrat"/>
              </a:rPr>
              <a:t>노서형</a:t>
            </a:r>
            <a:r>
              <a:rPr lang="en-US" altLang="ko-KR" sz="2100" dirty="0">
                <a:solidFill>
                  <a:srgbClr val="130E0C"/>
                </a:solidFill>
                <a:latin typeface="Montserrat"/>
              </a:rPr>
              <a:t>,</a:t>
            </a:r>
            <a:r>
              <a:rPr lang="ko-KR" altLang="en-US" sz="2100" dirty="0">
                <a:solidFill>
                  <a:srgbClr val="130E0C"/>
                </a:solidFill>
                <a:latin typeface="Montserrat"/>
              </a:rPr>
              <a:t> 백두현</a:t>
            </a:r>
            <a:r>
              <a:rPr lang="en-US" altLang="ko-KR" sz="2100" dirty="0">
                <a:solidFill>
                  <a:srgbClr val="130E0C"/>
                </a:solidFill>
                <a:latin typeface="Montserrat"/>
              </a:rPr>
              <a:t>,</a:t>
            </a:r>
            <a:r>
              <a:rPr lang="ko-KR" altLang="en-US" sz="2100" dirty="0">
                <a:solidFill>
                  <a:srgbClr val="130E0C"/>
                </a:solidFill>
                <a:latin typeface="Montserrat"/>
              </a:rPr>
              <a:t> </a:t>
            </a:r>
            <a:r>
              <a:rPr lang="ko-KR" altLang="en-US" sz="2100" dirty="0" err="1">
                <a:solidFill>
                  <a:srgbClr val="130E0C"/>
                </a:solidFill>
                <a:latin typeface="Montserrat"/>
              </a:rPr>
              <a:t>최민락</a:t>
            </a:r>
            <a:endParaRPr lang="en-US" sz="2100" dirty="0">
              <a:solidFill>
                <a:srgbClr val="130E0C"/>
              </a:solidFill>
              <a:latin typeface="Montserrat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52471" y="7363459"/>
            <a:ext cx="1783058" cy="29501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52471" y="1971064"/>
            <a:ext cx="1783058" cy="29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824"/>
            <a:ext cx="8270003" cy="10287000"/>
            <a:chOff x="0" y="0"/>
            <a:chExt cx="170123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372">
                <a:alpha val="17647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12469" y="-11824"/>
            <a:ext cx="9144000" cy="10287000"/>
            <a:chOff x="0" y="0"/>
            <a:chExt cx="1701236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272439" y="89281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014A639E-BEC0-C848-8241-55EC7785731C}"/>
              </a:ext>
            </a:extLst>
          </p:cNvPr>
          <p:cNvSpPr txBox="1"/>
          <p:nvPr/>
        </p:nvSpPr>
        <p:spPr>
          <a:xfrm>
            <a:off x="2950732" y="5449732"/>
            <a:ext cx="13051268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ko-KR" altLang="en-US" sz="5500" dirty="0">
                <a:latin typeface="BM Jua" panose="02020603020101020101" pitchFamily="18" charset="-127"/>
                <a:ea typeface="BM Jua" panose="02020603020101020101" pitchFamily="18" charset="-127"/>
              </a:rPr>
              <a:t>주제 선정이유 </a:t>
            </a:r>
            <a:r>
              <a:rPr lang="en-US" altLang="ko-KR" sz="5500" dirty="0">
                <a:latin typeface="BM Jua" panose="02020603020101020101" pitchFamily="18" charset="-127"/>
                <a:ea typeface="BM Jua" panose="02020603020101020101" pitchFamily="18" charset="-127"/>
              </a:rPr>
              <a:t>:</a:t>
            </a:r>
            <a:r>
              <a:rPr lang="ko-KR" altLang="en-US" sz="5500" dirty="0">
                <a:latin typeface="BM Jua" panose="02020603020101020101" pitchFamily="18" charset="-127"/>
                <a:ea typeface="BM Jua" panose="02020603020101020101" pitchFamily="18" charset="-127"/>
              </a:rPr>
              <a:t> 이론 기반의 포트폴리오 구성 </a:t>
            </a:r>
            <a:endParaRPr lang="en-US" sz="5500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F5DD7AB9-A4D2-F642-9F8B-0CCB84B43975}"/>
              </a:ext>
            </a:extLst>
          </p:cNvPr>
          <p:cNvGrpSpPr/>
          <p:nvPr/>
        </p:nvGrpSpPr>
        <p:grpSpPr>
          <a:xfrm>
            <a:off x="3276600" y="3771900"/>
            <a:ext cx="1562949" cy="417760"/>
            <a:chOff x="0" y="0"/>
            <a:chExt cx="570168" cy="1524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E39C846-13D5-5E4A-A772-06693E774E45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8" name="TextBox 8">
            <a:extLst>
              <a:ext uri="{FF2B5EF4-FFF2-40B4-BE49-F238E27FC236}">
                <a16:creationId xmlns:a16="http://schemas.microsoft.com/office/drawing/2014/main" id="{2DC2C326-190B-FE4A-A094-6035C2125A77}"/>
              </a:ext>
            </a:extLst>
          </p:cNvPr>
          <p:cNvSpPr txBox="1"/>
          <p:nvPr/>
        </p:nvSpPr>
        <p:spPr>
          <a:xfrm>
            <a:off x="3255532" y="3997341"/>
            <a:ext cx="13051268" cy="92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ko-KR" altLang="en-US" sz="7900" b="1" dirty="0">
                <a:latin typeface="BM Jua" panose="02020603020101020101" pitchFamily="18" charset="-127"/>
                <a:ea typeface="BM Jua" panose="02020603020101020101" pitchFamily="18" charset="-127"/>
              </a:rPr>
              <a:t>주제 </a:t>
            </a:r>
            <a:r>
              <a:rPr lang="en-US" altLang="ko-KR" sz="7900" b="1" dirty="0">
                <a:latin typeface="BM Jua" panose="02020603020101020101" pitchFamily="18" charset="-127"/>
                <a:ea typeface="BM Jua" panose="02020603020101020101" pitchFamily="18" charset="-127"/>
              </a:rPr>
              <a:t>-</a:t>
            </a:r>
            <a:r>
              <a:rPr lang="ko-KR" altLang="en-US" sz="7900" b="1" dirty="0">
                <a:latin typeface="BM Jua" panose="02020603020101020101" pitchFamily="18" charset="-127"/>
                <a:ea typeface="BM Jua" panose="02020603020101020101" pitchFamily="18" charset="-127"/>
              </a:rPr>
              <a:t> 시장을 이기는 포트폴리오</a:t>
            </a:r>
            <a:endParaRPr lang="en-US" sz="7900" b="1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576393" y="9239561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4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4744" y="6802078"/>
            <a:ext cx="2112150" cy="382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185" dirty="0">
                <a:solidFill>
                  <a:srgbClr val="FFFFFF"/>
                </a:solidFill>
                <a:latin typeface="Arimo Bold"/>
              </a:rPr>
              <a:t>READ MORE</a:t>
            </a: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F437DEA-2B8B-0D4E-8DEA-629F73B6FACD}"/>
              </a:ext>
            </a:extLst>
          </p:cNvPr>
          <p:cNvGrpSpPr/>
          <p:nvPr/>
        </p:nvGrpSpPr>
        <p:grpSpPr>
          <a:xfrm>
            <a:off x="76200" y="1903500"/>
            <a:ext cx="2373082" cy="1027204"/>
            <a:chOff x="76200" y="1903500"/>
            <a:chExt cx="2373082" cy="1027204"/>
          </a:xfrm>
        </p:grpSpPr>
        <p:grpSp>
          <p:nvGrpSpPr>
            <p:cNvPr id="10" name="Group 10"/>
            <p:cNvGrpSpPr/>
            <p:nvPr/>
          </p:nvGrpSpPr>
          <p:grpSpPr>
            <a:xfrm>
              <a:off x="76200" y="1903500"/>
              <a:ext cx="972207" cy="308557"/>
              <a:chOff x="0" y="0"/>
              <a:chExt cx="570168" cy="152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70168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70168" h="152400">
                    <a:moveTo>
                      <a:pt x="0" y="0"/>
                    </a:moveTo>
                    <a:lnTo>
                      <a:pt x="570168" y="0"/>
                    </a:lnTo>
                    <a:lnTo>
                      <a:pt x="570168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</p:grp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6C30F0AF-2B70-0A44-996F-12A2A3EAD2CE}"/>
                </a:ext>
              </a:extLst>
            </p:cNvPr>
            <p:cNvSpPr txBox="1"/>
            <p:nvPr/>
          </p:nvSpPr>
          <p:spPr>
            <a:xfrm>
              <a:off x="294872" y="1903500"/>
              <a:ext cx="2154410" cy="10272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4157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94949"/>
                  </a:solidFill>
                  <a:latin typeface="Garet Bold"/>
                </a:rPr>
                <a:t>05/23 </a:t>
              </a:r>
              <a:endParaRPr lang="en-US" altLang="ko-KR" sz="2400" b="1" dirty="0">
                <a:solidFill>
                  <a:srgbClr val="494949"/>
                </a:solidFill>
                <a:latin typeface="Garet Bold"/>
              </a:endParaRPr>
            </a:p>
            <a:p>
              <a:pPr marL="0" lvl="1" indent="0" algn="l">
                <a:lnSpc>
                  <a:spcPts val="4157"/>
                </a:lnSpc>
                <a:spcBef>
                  <a:spcPct val="0"/>
                </a:spcBef>
              </a:pPr>
              <a:endParaRPr lang="en-US" sz="2200" u="none" dirty="0">
                <a:solidFill>
                  <a:srgbClr val="494949"/>
                </a:solidFill>
                <a:latin typeface="Garet Bold"/>
              </a:endParaRPr>
            </a:p>
          </p:txBody>
        </p:sp>
      </p:grpSp>
      <p:sp>
        <p:nvSpPr>
          <p:cNvPr id="21" name="TextBox 6">
            <a:extLst>
              <a:ext uri="{FF2B5EF4-FFF2-40B4-BE49-F238E27FC236}">
                <a16:creationId xmlns:a16="http://schemas.microsoft.com/office/drawing/2014/main" id="{02B9549E-CCC7-554F-B1BC-E1C0B2DB8A65}"/>
              </a:ext>
            </a:extLst>
          </p:cNvPr>
          <p:cNvSpPr txBox="1"/>
          <p:nvPr/>
        </p:nvSpPr>
        <p:spPr>
          <a:xfrm>
            <a:off x="648966" y="671826"/>
            <a:ext cx="9893978" cy="864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en-US" sz="7700" b="1" dirty="0">
                <a:solidFill>
                  <a:srgbClr val="000000"/>
                </a:solidFill>
              </a:rPr>
              <a:t>Timetable</a:t>
            </a:r>
          </a:p>
        </p:txBody>
      </p:sp>
      <p:sp>
        <p:nvSpPr>
          <p:cNvPr id="22" name="AutoShape 15">
            <a:extLst>
              <a:ext uri="{FF2B5EF4-FFF2-40B4-BE49-F238E27FC236}">
                <a16:creationId xmlns:a16="http://schemas.microsoft.com/office/drawing/2014/main" id="{DFF15866-C452-C244-9B8C-630C3FC1D7B5}"/>
              </a:ext>
            </a:extLst>
          </p:cNvPr>
          <p:cNvSpPr/>
          <p:nvPr/>
        </p:nvSpPr>
        <p:spPr>
          <a:xfrm>
            <a:off x="2607865" y="2303436"/>
            <a:ext cx="42955" cy="6308520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AA32390D-2623-624D-8A89-904E72ECBC4B}"/>
              </a:ext>
            </a:extLst>
          </p:cNvPr>
          <p:cNvSpPr/>
          <p:nvPr/>
        </p:nvSpPr>
        <p:spPr>
          <a:xfrm rot="5400000" flipH="1">
            <a:off x="9148851" y="-6606293"/>
            <a:ext cx="45719" cy="18288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FFC9CE3-4FD0-294D-A8EC-6499B2E320A4}"/>
              </a:ext>
            </a:extLst>
          </p:cNvPr>
          <p:cNvSpPr/>
          <p:nvPr/>
        </p:nvSpPr>
        <p:spPr>
          <a:xfrm rot="5400000" flipH="1">
            <a:off x="9148851" y="-7406641"/>
            <a:ext cx="45719" cy="18288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AutoShape 15">
            <a:extLst>
              <a:ext uri="{FF2B5EF4-FFF2-40B4-BE49-F238E27FC236}">
                <a16:creationId xmlns:a16="http://schemas.microsoft.com/office/drawing/2014/main" id="{7AED0D05-1C74-5F44-A368-867F6018CFD5}"/>
              </a:ext>
            </a:extLst>
          </p:cNvPr>
          <p:cNvSpPr/>
          <p:nvPr/>
        </p:nvSpPr>
        <p:spPr>
          <a:xfrm>
            <a:off x="9753600" y="2355348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15">
            <a:extLst>
              <a:ext uri="{FF2B5EF4-FFF2-40B4-BE49-F238E27FC236}">
                <a16:creationId xmlns:a16="http://schemas.microsoft.com/office/drawing/2014/main" id="{5A371339-AF50-2443-AD19-950294F64C6C}"/>
              </a:ext>
            </a:extLst>
          </p:cNvPr>
          <p:cNvSpPr/>
          <p:nvPr/>
        </p:nvSpPr>
        <p:spPr>
          <a:xfrm>
            <a:off x="13335000" y="2367804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15">
            <a:extLst>
              <a:ext uri="{FF2B5EF4-FFF2-40B4-BE49-F238E27FC236}">
                <a16:creationId xmlns:a16="http://schemas.microsoft.com/office/drawing/2014/main" id="{165948FE-CFFC-6A4B-8B1E-2A1E3BE0235F}"/>
              </a:ext>
            </a:extLst>
          </p:cNvPr>
          <p:cNvSpPr/>
          <p:nvPr/>
        </p:nvSpPr>
        <p:spPr>
          <a:xfrm>
            <a:off x="6172200" y="2345220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15">
            <a:extLst>
              <a:ext uri="{FF2B5EF4-FFF2-40B4-BE49-F238E27FC236}">
                <a16:creationId xmlns:a16="http://schemas.microsoft.com/office/drawing/2014/main" id="{663F48C1-75C9-B04B-AE56-72EC7EE3BE5A}"/>
              </a:ext>
            </a:extLst>
          </p:cNvPr>
          <p:cNvSpPr/>
          <p:nvPr/>
        </p:nvSpPr>
        <p:spPr>
          <a:xfrm>
            <a:off x="15773400" y="2355348"/>
            <a:ext cx="0" cy="6204696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F1E72FD-7B70-A64F-8496-57819E8F26E2}"/>
              </a:ext>
            </a:extLst>
          </p:cNvPr>
          <p:cNvGrpSpPr/>
          <p:nvPr/>
        </p:nvGrpSpPr>
        <p:grpSpPr>
          <a:xfrm>
            <a:off x="1981200" y="1903500"/>
            <a:ext cx="2373082" cy="1027204"/>
            <a:chOff x="2048845" y="1903500"/>
            <a:chExt cx="2373082" cy="1027204"/>
          </a:xfrm>
        </p:grpSpPr>
        <p:grpSp>
          <p:nvGrpSpPr>
            <p:cNvPr id="83" name="Group 10">
              <a:extLst>
                <a:ext uri="{FF2B5EF4-FFF2-40B4-BE49-F238E27FC236}">
                  <a16:creationId xmlns:a16="http://schemas.microsoft.com/office/drawing/2014/main" id="{41F0CBF2-E1BB-C549-9F84-11691D8604CF}"/>
                </a:ext>
              </a:extLst>
            </p:cNvPr>
            <p:cNvGrpSpPr/>
            <p:nvPr/>
          </p:nvGrpSpPr>
          <p:grpSpPr>
            <a:xfrm>
              <a:off x="2048845" y="1903500"/>
              <a:ext cx="972207" cy="308557"/>
              <a:chOff x="0" y="0"/>
              <a:chExt cx="570168" cy="152400"/>
            </a:xfrm>
          </p:grpSpPr>
          <p:sp>
            <p:nvSpPr>
              <p:cNvPr id="84" name="Freeform 11">
                <a:extLst>
                  <a:ext uri="{FF2B5EF4-FFF2-40B4-BE49-F238E27FC236}">
                    <a16:creationId xmlns:a16="http://schemas.microsoft.com/office/drawing/2014/main" id="{DC41708A-E6FC-6E4D-9CEE-D2D3DCDA56CA}"/>
                  </a:ext>
                </a:extLst>
              </p:cNvPr>
              <p:cNvSpPr/>
              <p:nvPr/>
            </p:nvSpPr>
            <p:spPr>
              <a:xfrm>
                <a:off x="0" y="0"/>
                <a:ext cx="570168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70168" h="152400">
                    <a:moveTo>
                      <a:pt x="0" y="0"/>
                    </a:moveTo>
                    <a:lnTo>
                      <a:pt x="570168" y="0"/>
                    </a:lnTo>
                    <a:lnTo>
                      <a:pt x="570168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</p:grpSp>
        <p:sp>
          <p:nvSpPr>
            <p:cNvPr id="85" name="TextBox 4">
              <a:extLst>
                <a:ext uri="{FF2B5EF4-FFF2-40B4-BE49-F238E27FC236}">
                  <a16:creationId xmlns:a16="http://schemas.microsoft.com/office/drawing/2014/main" id="{3577E24D-08B9-D348-BC2D-F86D09347419}"/>
                </a:ext>
              </a:extLst>
            </p:cNvPr>
            <p:cNvSpPr txBox="1"/>
            <p:nvPr/>
          </p:nvSpPr>
          <p:spPr>
            <a:xfrm>
              <a:off x="2267517" y="1903500"/>
              <a:ext cx="2154410" cy="10272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4157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494949"/>
                  </a:solidFill>
                  <a:latin typeface="Garet Bold"/>
                </a:rPr>
                <a:t>05/24 </a:t>
              </a:r>
              <a:endParaRPr lang="en-US" altLang="ko-KR" sz="2400" b="1" dirty="0">
                <a:solidFill>
                  <a:srgbClr val="494949"/>
                </a:solidFill>
                <a:latin typeface="Garet Bold"/>
              </a:endParaRPr>
            </a:p>
            <a:p>
              <a:pPr marL="0" lvl="1" indent="0" algn="l">
                <a:lnSpc>
                  <a:spcPts val="4157"/>
                </a:lnSpc>
                <a:spcBef>
                  <a:spcPct val="0"/>
                </a:spcBef>
              </a:pPr>
              <a:endParaRPr lang="en-US" sz="2200" u="none" dirty="0">
                <a:solidFill>
                  <a:srgbClr val="494949"/>
                </a:solidFill>
                <a:latin typeface="Garet Bold"/>
              </a:endParaRPr>
            </a:p>
          </p:txBody>
        </p:sp>
      </p:grpSp>
      <p:grpSp>
        <p:nvGrpSpPr>
          <p:cNvPr id="86" name="Group 10">
            <a:extLst>
              <a:ext uri="{FF2B5EF4-FFF2-40B4-BE49-F238E27FC236}">
                <a16:creationId xmlns:a16="http://schemas.microsoft.com/office/drawing/2014/main" id="{69B83328-5B14-2B46-A6C6-6F850EC939C2}"/>
              </a:ext>
            </a:extLst>
          </p:cNvPr>
          <p:cNvGrpSpPr/>
          <p:nvPr/>
        </p:nvGrpSpPr>
        <p:grpSpPr>
          <a:xfrm>
            <a:off x="5562600" y="1903500"/>
            <a:ext cx="972207" cy="308557"/>
            <a:chOff x="0" y="0"/>
            <a:chExt cx="570168" cy="152400"/>
          </a:xfrm>
        </p:grpSpPr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F9ABD2CE-B344-924A-9093-A364D40E398D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88" name="TextBox 4">
            <a:extLst>
              <a:ext uri="{FF2B5EF4-FFF2-40B4-BE49-F238E27FC236}">
                <a16:creationId xmlns:a16="http://schemas.microsoft.com/office/drawing/2014/main" id="{E69D3F7C-B691-D74B-8CAC-AC9ECABA64D8}"/>
              </a:ext>
            </a:extLst>
          </p:cNvPr>
          <p:cNvSpPr txBox="1"/>
          <p:nvPr/>
        </p:nvSpPr>
        <p:spPr>
          <a:xfrm>
            <a:off x="5781272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05/26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89" name="Group 10">
            <a:extLst>
              <a:ext uri="{FF2B5EF4-FFF2-40B4-BE49-F238E27FC236}">
                <a16:creationId xmlns:a16="http://schemas.microsoft.com/office/drawing/2014/main" id="{9AE33932-8C6E-0948-9FE1-848C015BA9C9}"/>
              </a:ext>
            </a:extLst>
          </p:cNvPr>
          <p:cNvGrpSpPr/>
          <p:nvPr/>
        </p:nvGrpSpPr>
        <p:grpSpPr>
          <a:xfrm>
            <a:off x="9067800" y="1903500"/>
            <a:ext cx="972207" cy="308557"/>
            <a:chOff x="0" y="0"/>
            <a:chExt cx="570168" cy="152400"/>
          </a:xfrm>
        </p:grpSpPr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D729B0D5-F6A1-414C-8B5A-42A72B254FFB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91" name="TextBox 4">
            <a:extLst>
              <a:ext uri="{FF2B5EF4-FFF2-40B4-BE49-F238E27FC236}">
                <a16:creationId xmlns:a16="http://schemas.microsoft.com/office/drawing/2014/main" id="{5054009A-0A6A-1041-BCD7-B3CA79ED3320}"/>
              </a:ext>
            </a:extLst>
          </p:cNvPr>
          <p:cNvSpPr txBox="1"/>
          <p:nvPr/>
        </p:nvSpPr>
        <p:spPr>
          <a:xfrm>
            <a:off x="9286472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05/37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92" name="Group 10">
            <a:extLst>
              <a:ext uri="{FF2B5EF4-FFF2-40B4-BE49-F238E27FC236}">
                <a16:creationId xmlns:a16="http://schemas.microsoft.com/office/drawing/2014/main" id="{DDFCEC60-06EE-D045-AAE2-62B9D6EB7BB7}"/>
              </a:ext>
            </a:extLst>
          </p:cNvPr>
          <p:cNvGrpSpPr/>
          <p:nvPr/>
        </p:nvGrpSpPr>
        <p:grpSpPr>
          <a:xfrm>
            <a:off x="12638318" y="1903500"/>
            <a:ext cx="972207" cy="308557"/>
            <a:chOff x="0" y="0"/>
            <a:chExt cx="570168" cy="152400"/>
          </a:xfrm>
        </p:grpSpPr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AAC5CE6E-7A7C-0542-8CD7-26F22C72AEE7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94" name="TextBox 4">
            <a:extLst>
              <a:ext uri="{FF2B5EF4-FFF2-40B4-BE49-F238E27FC236}">
                <a16:creationId xmlns:a16="http://schemas.microsoft.com/office/drawing/2014/main" id="{F566EFB4-7967-A346-A8C7-A5EF05389AD3}"/>
              </a:ext>
            </a:extLst>
          </p:cNvPr>
          <p:cNvSpPr txBox="1"/>
          <p:nvPr/>
        </p:nvSpPr>
        <p:spPr>
          <a:xfrm>
            <a:off x="12856990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06/01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95" name="Group 10">
            <a:extLst>
              <a:ext uri="{FF2B5EF4-FFF2-40B4-BE49-F238E27FC236}">
                <a16:creationId xmlns:a16="http://schemas.microsoft.com/office/drawing/2014/main" id="{DD18A24F-9FC1-5E41-8E73-1BFBFA2DEFE5}"/>
              </a:ext>
            </a:extLst>
          </p:cNvPr>
          <p:cNvGrpSpPr/>
          <p:nvPr/>
        </p:nvGrpSpPr>
        <p:grpSpPr>
          <a:xfrm>
            <a:off x="15000518" y="1903500"/>
            <a:ext cx="972207" cy="308557"/>
            <a:chOff x="0" y="0"/>
            <a:chExt cx="570168" cy="152400"/>
          </a:xfrm>
        </p:grpSpPr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8492A824-DCCA-9441-8E4F-6CE9734531DD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97" name="TextBox 4">
            <a:extLst>
              <a:ext uri="{FF2B5EF4-FFF2-40B4-BE49-F238E27FC236}">
                <a16:creationId xmlns:a16="http://schemas.microsoft.com/office/drawing/2014/main" id="{B10E32CC-E061-614A-A1EB-958E6FF1F72C}"/>
              </a:ext>
            </a:extLst>
          </p:cNvPr>
          <p:cNvSpPr txBox="1"/>
          <p:nvPr/>
        </p:nvSpPr>
        <p:spPr>
          <a:xfrm>
            <a:off x="15219190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06/02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grpSp>
        <p:nvGrpSpPr>
          <p:cNvPr id="98" name="Group 10">
            <a:extLst>
              <a:ext uri="{FF2B5EF4-FFF2-40B4-BE49-F238E27FC236}">
                <a16:creationId xmlns:a16="http://schemas.microsoft.com/office/drawing/2014/main" id="{5B120917-434D-0746-8D85-86324D4FC08D}"/>
              </a:ext>
            </a:extLst>
          </p:cNvPr>
          <p:cNvGrpSpPr/>
          <p:nvPr/>
        </p:nvGrpSpPr>
        <p:grpSpPr>
          <a:xfrm>
            <a:off x="17068800" y="1903500"/>
            <a:ext cx="972207" cy="308557"/>
            <a:chOff x="0" y="0"/>
            <a:chExt cx="570168" cy="152400"/>
          </a:xfrm>
        </p:grpSpPr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FC83131D-1311-EF40-ABBF-4CAB5A719808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00" name="TextBox 4">
            <a:extLst>
              <a:ext uri="{FF2B5EF4-FFF2-40B4-BE49-F238E27FC236}">
                <a16:creationId xmlns:a16="http://schemas.microsoft.com/office/drawing/2014/main" id="{95FD665C-B80F-6045-B614-9232E94CFADD}"/>
              </a:ext>
            </a:extLst>
          </p:cNvPr>
          <p:cNvSpPr txBox="1"/>
          <p:nvPr/>
        </p:nvSpPr>
        <p:spPr>
          <a:xfrm>
            <a:off x="17287472" y="1903500"/>
            <a:ext cx="2154410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4157"/>
              </a:lnSpc>
              <a:spcBef>
                <a:spcPct val="0"/>
              </a:spcBef>
            </a:pPr>
            <a:r>
              <a:rPr lang="en-US" sz="2400" dirty="0">
                <a:solidFill>
                  <a:srgbClr val="494949"/>
                </a:solidFill>
                <a:latin typeface="Garet Bold"/>
              </a:rPr>
              <a:t>06/05 </a:t>
            </a:r>
            <a:endParaRPr lang="en-US" altLang="ko-KR" sz="2400" b="1" dirty="0">
              <a:solidFill>
                <a:srgbClr val="494949"/>
              </a:solidFill>
              <a:latin typeface="Garet Bold"/>
            </a:endParaRPr>
          </a:p>
          <a:p>
            <a:pPr marL="0" lvl="1" indent="0" algn="l">
              <a:lnSpc>
                <a:spcPts val="4157"/>
              </a:lnSpc>
              <a:spcBef>
                <a:spcPct val="0"/>
              </a:spcBef>
            </a:pPr>
            <a:endParaRPr lang="en-US" sz="2400" u="none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198596D3-C283-9A4E-8F67-AE97937DADFD}"/>
              </a:ext>
            </a:extLst>
          </p:cNvPr>
          <p:cNvSpPr/>
          <p:nvPr/>
        </p:nvSpPr>
        <p:spPr>
          <a:xfrm>
            <a:off x="0" y="7728908"/>
            <a:ext cx="2650820" cy="630000"/>
          </a:xfrm>
          <a:prstGeom prst="chevron">
            <a:avLst/>
          </a:prstGeom>
          <a:solidFill>
            <a:srgbClr val="EE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48" name="갈매기형 수장[C] 47">
            <a:extLst>
              <a:ext uri="{FF2B5EF4-FFF2-40B4-BE49-F238E27FC236}">
                <a16:creationId xmlns:a16="http://schemas.microsoft.com/office/drawing/2014/main" id="{8D4751D2-7DA0-824B-A2CF-DBF9DCF59065}"/>
              </a:ext>
            </a:extLst>
          </p:cNvPr>
          <p:cNvSpPr/>
          <p:nvPr/>
        </p:nvSpPr>
        <p:spPr>
          <a:xfrm>
            <a:off x="2199871" y="6678391"/>
            <a:ext cx="4886729" cy="630000"/>
          </a:xfrm>
          <a:prstGeom prst="chevron">
            <a:avLst/>
          </a:prstGeom>
          <a:solidFill>
            <a:srgbClr val="E9E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데이터 수집 </a:t>
            </a:r>
            <a:r>
              <a:rPr lang="en-US" altLang="ko-KR" sz="2200" b="1" dirty="0">
                <a:solidFill>
                  <a:srgbClr val="494949"/>
                </a:solidFill>
                <a:latin typeface="Garet Bold"/>
              </a:rPr>
              <a:t>&amp;</a:t>
            </a: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 전처리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4" name="갈매기형 수장[C] 53">
            <a:extLst>
              <a:ext uri="{FF2B5EF4-FFF2-40B4-BE49-F238E27FC236}">
                <a16:creationId xmlns:a16="http://schemas.microsoft.com/office/drawing/2014/main" id="{7E7D96AB-65FE-D74F-9D33-EDF05C0E7BBD}"/>
              </a:ext>
            </a:extLst>
          </p:cNvPr>
          <p:cNvSpPr/>
          <p:nvPr/>
        </p:nvSpPr>
        <p:spPr>
          <a:xfrm>
            <a:off x="6019800" y="5770076"/>
            <a:ext cx="4190999" cy="630000"/>
          </a:xfrm>
          <a:prstGeom prst="chevron">
            <a:avLst/>
          </a:prstGeom>
          <a:solidFill>
            <a:srgbClr val="E2D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 err="1">
                <a:solidFill>
                  <a:srgbClr val="494949"/>
                </a:solidFill>
                <a:latin typeface="Garet Bold"/>
              </a:rPr>
              <a:t>팩터</a:t>
            </a: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 선정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5" name="갈매기형 수장[C] 54">
            <a:extLst>
              <a:ext uri="{FF2B5EF4-FFF2-40B4-BE49-F238E27FC236}">
                <a16:creationId xmlns:a16="http://schemas.microsoft.com/office/drawing/2014/main" id="{F196B7E3-3282-9847-958A-26911D78DE17}"/>
              </a:ext>
            </a:extLst>
          </p:cNvPr>
          <p:cNvSpPr/>
          <p:nvPr/>
        </p:nvSpPr>
        <p:spPr>
          <a:xfrm>
            <a:off x="9017507" y="4718359"/>
            <a:ext cx="4850893" cy="630000"/>
          </a:xfrm>
          <a:prstGeom prst="chevron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자산 분배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6" name="갈매기형 수장[C] 55">
            <a:extLst>
              <a:ext uri="{FF2B5EF4-FFF2-40B4-BE49-F238E27FC236}">
                <a16:creationId xmlns:a16="http://schemas.microsoft.com/office/drawing/2014/main" id="{B39E0CEC-FF27-5149-8B6C-077EC9965775}"/>
              </a:ext>
            </a:extLst>
          </p:cNvPr>
          <p:cNvSpPr/>
          <p:nvPr/>
        </p:nvSpPr>
        <p:spPr>
          <a:xfrm>
            <a:off x="12638318" y="3775321"/>
            <a:ext cx="3227741" cy="630000"/>
          </a:xfrm>
          <a:prstGeom prst="chevron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성능 테스트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7" name="갈매기형 수장[C] 56">
            <a:extLst>
              <a:ext uri="{FF2B5EF4-FFF2-40B4-BE49-F238E27FC236}">
                <a16:creationId xmlns:a16="http://schemas.microsoft.com/office/drawing/2014/main" id="{C54E2CF0-2EFE-EA4B-AD34-3C50F65470AD}"/>
              </a:ext>
            </a:extLst>
          </p:cNvPr>
          <p:cNvSpPr/>
          <p:nvPr/>
        </p:nvSpPr>
        <p:spPr>
          <a:xfrm>
            <a:off x="15866059" y="2833618"/>
            <a:ext cx="2345741" cy="630000"/>
          </a:xfrm>
          <a:prstGeom prst="chevron">
            <a:avLst/>
          </a:prstGeom>
          <a:solidFill>
            <a:srgbClr val="C19A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ts val="4157"/>
              </a:lnSpc>
              <a:spcBef>
                <a:spcPct val="0"/>
              </a:spcBef>
            </a:pPr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발표 준비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14BFF0-637D-7348-8827-B590374DD9F2}"/>
              </a:ext>
            </a:extLst>
          </p:cNvPr>
          <p:cNvSpPr txBox="1"/>
          <p:nvPr/>
        </p:nvSpPr>
        <p:spPr>
          <a:xfrm>
            <a:off x="476895" y="7732402"/>
            <a:ext cx="1943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아이디어 기획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3EF516-7B61-EB46-B7E7-F58782CE9C59}"/>
              </a:ext>
            </a:extLst>
          </p:cNvPr>
          <p:cNvSpPr txBox="1"/>
          <p:nvPr/>
        </p:nvSpPr>
        <p:spPr>
          <a:xfrm>
            <a:off x="912098" y="8008504"/>
            <a:ext cx="1096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494949"/>
                </a:solidFill>
                <a:latin typeface="Garet Bold"/>
              </a:rPr>
              <a:t>및 수립</a:t>
            </a:r>
            <a:endParaRPr lang="en-US" altLang="ko-KR" sz="2200" b="1" dirty="0">
              <a:solidFill>
                <a:srgbClr val="494949"/>
              </a:solidFill>
              <a:latin typeface="Garet Bold"/>
            </a:endParaRPr>
          </a:p>
        </p:txBody>
      </p:sp>
    </p:spTree>
    <p:extLst>
      <p:ext uri="{BB962C8B-B14F-4D97-AF65-F5344CB8AC3E}">
        <p14:creationId xmlns:p14="http://schemas.microsoft.com/office/powerpoint/2010/main" val="343624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">
            <a:extLst>
              <a:ext uri="{FF2B5EF4-FFF2-40B4-BE49-F238E27FC236}">
                <a16:creationId xmlns:a16="http://schemas.microsoft.com/office/drawing/2014/main" id="{B321FCA6-4157-8A48-BE5C-46330FD1E3D0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CBF3FBAB-9164-4C4F-863E-1D8300A5AC17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18202471-2918-FB46-B75B-FB64B15C27FF}"/>
              </a:ext>
            </a:extLst>
          </p:cNvPr>
          <p:cNvSpPr txBox="1"/>
          <p:nvPr/>
        </p:nvSpPr>
        <p:spPr>
          <a:xfrm>
            <a:off x="1664343" y="1161380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배경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791F06-D85E-A448-8E61-B7A35C73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674" y="3136997"/>
            <a:ext cx="7135091" cy="4031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50BDC8-07B6-5643-BB45-27641F609975}"/>
              </a:ext>
            </a:extLst>
          </p:cNvPr>
          <p:cNvSpPr txBox="1"/>
          <p:nvPr/>
        </p:nvSpPr>
        <p:spPr>
          <a:xfrm>
            <a:off x="1143000" y="2792968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배분하는 이유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3ACEC-28CE-F54D-8509-D7076492A444}"/>
              </a:ext>
            </a:extLst>
          </p:cNvPr>
          <p:cNvSpPr txBox="1"/>
          <p:nvPr/>
        </p:nvSpPr>
        <p:spPr>
          <a:xfrm>
            <a:off x="9927674" y="7593568"/>
            <a:ext cx="790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금융 위기 오면 전체적으로 떨어져서 분산효과가 없어져서 본질적인 </a:t>
            </a:r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팩터로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배분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1F05A08D-3388-564B-9A49-0C60C6BD9DF4}"/>
              </a:ext>
            </a:extLst>
          </p:cNvPr>
          <p:cNvSpPr txBox="1"/>
          <p:nvPr/>
        </p:nvSpPr>
        <p:spPr>
          <a:xfrm>
            <a:off x="15680583" y="96393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5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6A8E0-CB37-314A-947D-797F67BBE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314700"/>
            <a:ext cx="79248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53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A1C7601C-B19E-924F-8D0D-D3BDB76DECD8}"/>
              </a:ext>
            </a:extLst>
          </p:cNvPr>
          <p:cNvGrpSpPr/>
          <p:nvPr/>
        </p:nvGrpSpPr>
        <p:grpSpPr>
          <a:xfrm>
            <a:off x="914400" y="876300"/>
            <a:ext cx="1562949" cy="417760"/>
            <a:chOff x="0" y="0"/>
            <a:chExt cx="570168" cy="152400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A511CE3F-7E83-4C4A-BD06-A37F905F7A7C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2EE7DBF1-8349-A744-8566-9FA8AE4C64CC}"/>
              </a:ext>
            </a:extLst>
          </p:cNvPr>
          <p:cNvSpPr txBox="1"/>
          <p:nvPr/>
        </p:nvSpPr>
        <p:spPr>
          <a:xfrm>
            <a:off x="1664343" y="1085180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 err="1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팩터</a:t>
            </a: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 투자란</a:t>
            </a:r>
            <a:r>
              <a:rPr lang="en-US" altLang="ko-KR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?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448DA70A-C6C5-474E-BB7E-AE3C245173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52197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Untitled">
            <a:extLst>
              <a:ext uri="{FF2B5EF4-FFF2-40B4-BE49-F238E27FC236}">
                <a16:creationId xmlns:a16="http://schemas.microsoft.com/office/drawing/2014/main" id="{0056CB65-FDC3-DB45-874D-EB678074EF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3721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Untitled">
            <a:extLst>
              <a:ext uri="{FF2B5EF4-FFF2-40B4-BE49-F238E27FC236}">
                <a16:creationId xmlns:a16="http://schemas.microsoft.com/office/drawing/2014/main" id="{4979576B-0483-814E-8603-6F083F396D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52197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49F2B9-DCC3-6448-B929-295313571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32" y="4152900"/>
            <a:ext cx="6969760" cy="3200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66742A-77FE-C24F-B314-C6324D79A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4446032"/>
            <a:ext cx="7765681" cy="2678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AAEB8C-1CEE-0041-9290-293282BE8E8D}"/>
              </a:ext>
            </a:extLst>
          </p:cNvPr>
          <p:cNvSpPr txBox="1"/>
          <p:nvPr/>
        </p:nvSpPr>
        <p:spPr>
          <a:xfrm>
            <a:off x="2209800" y="3979902"/>
            <a:ext cx="47772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BM Hanna 11yrs Old" panose="020B0600000101010101" pitchFamily="34" charset="-127"/>
                <a:ea typeface="BM Hanna 11yrs Old" panose="020B0600000101010101" pitchFamily="34" charset="-127"/>
              </a:rPr>
              <a:t>1963</a:t>
            </a:r>
            <a:r>
              <a:rPr kumimoji="1" lang="ko-KR" altLang="en-US" sz="3000" dirty="0">
                <a:latin typeface="BM Hanna 11yrs Old" panose="020B0600000101010101" pitchFamily="34" charset="-127"/>
                <a:ea typeface="BM Hanna 11yrs Old" panose="020B0600000101010101" pitchFamily="34" charset="-127"/>
              </a:rPr>
              <a:t>년 자산가격 이론</a:t>
            </a:r>
            <a:r>
              <a:rPr kumimoji="1" lang="en-US" altLang="ko-KR" sz="3000" dirty="0">
                <a:latin typeface="BM Hanna 11yrs Old" panose="020B0600000101010101" pitchFamily="34" charset="-127"/>
                <a:ea typeface="BM Hanna 11yrs Old" panose="020B0600000101010101" pitchFamily="34" charset="-127"/>
              </a:rPr>
              <a:t> CAPM </a:t>
            </a:r>
            <a:endParaRPr kumimoji="1" lang="ko-KR" altLang="en-US" sz="3000" dirty="0">
              <a:latin typeface="BM Hanna 11yrs Old" panose="020B0600000101010101" pitchFamily="34" charset="-127"/>
              <a:ea typeface="BM Hanna 11yrs 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25F96-7767-354A-91F4-9DA76773B597}"/>
              </a:ext>
            </a:extLst>
          </p:cNvPr>
          <p:cNvSpPr txBox="1"/>
          <p:nvPr/>
        </p:nvSpPr>
        <p:spPr>
          <a:xfrm>
            <a:off x="10591800" y="3848100"/>
            <a:ext cx="669606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700" dirty="0">
                <a:latin typeface="BM Hanna 11yrs Old" panose="020B0600000101010101" pitchFamily="34" charset="-127"/>
                <a:ea typeface="BM Hanna 11yrs Old" panose="020B0600000101010101" pitchFamily="34" charset="-127"/>
              </a:rPr>
              <a:t>1993</a:t>
            </a:r>
            <a:r>
              <a:rPr kumimoji="1" lang="ko-KR" altLang="en-US" sz="2700" dirty="0">
                <a:latin typeface="BM Hanna 11yrs Old" panose="020B0600000101010101" pitchFamily="34" charset="-127"/>
                <a:ea typeface="BM Hanna 11yrs Old" panose="020B0600000101010101" pitchFamily="34" charset="-127"/>
              </a:rPr>
              <a:t>년 발표된 </a:t>
            </a:r>
            <a:r>
              <a:rPr kumimoji="1" lang="en-US" altLang="ko-KR" sz="2700" dirty="0" err="1">
                <a:latin typeface="BM Hanna 11yrs Old" panose="020B0600000101010101" pitchFamily="34" charset="-127"/>
                <a:ea typeface="BM Hanna 11yrs Old" panose="020B0600000101010101" pitchFamily="34" charset="-127"/>
              </a:rPr>
              <a:t>Fama</a:t>
            </a:r>
            <a:r>
              <a:rPr kumimoji="1" lang="en-US" altLang="ko-KR" sz="2700" dirty="0">
                <a:latin typeface="BM Hanna 11yrs Old" panose="020B0600000101010101" pitchFamily="34" charset="-127"/>
                <a:ea typeface="BM Hanna 11yrs Old" panose="020B0600000101010101" pitchFamily="34" charset="-127"/>
              </a:rPr>
              <a:t>-French 3 Factor Model</a:t>
            </a:r>
            <a:endParaRPr kumimoji="1" lang="ko-KR" altLang="en-US" sz="2700" dirty="0">
              <a:latin typeface="BM Hanna 11yrs Old" panose="020B0600000101010101" pitchFamily="34" charset="-127"/>
              <a:ea typeface="BM Hanna 11yrs Old" panose="020B0600000101010101" pitchFamily="34" charset="-127"/>
            </a:endParaRPr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B88ECF57-7BEA-CC4E-B555-833BE4F32A7E}"/>
              </a:ext>
            </a:extLst>
          </p:cNvPr>
          <p:cNvSpPr/>
          <p:nvPr/>
        </p:nvSpPr>
        <p:spPr>
          <a:xfrm rot="16200000">
            <a:off x="8824929" y="5157771"/>
            <a:ext cx="838199" cy="809657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6B6C393-C9C2-1740-B373-3299B18B1709}"/>
              </a:ext>
            </a:extLst>
          </p:cNvPr>
          <p:cNvSpPr/>
          <p:nvPr/>
        </p:nvSpPr>
        <p:spPr>
          <a:xfrm>
            <a:off x="790543" y="2792989"/>
            <a:ext cx="7162800" cy="559882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C6ECD40-F2AD-D04C-B731-9273A56643F9}"/>
              </a:ext>
            </a:extLst>
          </p:cNvPr>
          <p:cNvSpPr/>
          <p:nvPr/>
        </p:nvSpPr>
        <p:spPr>
          <a:xfrm>
            <a:off x="10287000" y="2745076"/>
            <a:ext cx="7162800" cy="559882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501B9656-1B45-034C-85F4-F4D2E9307969}"/>
              </a:ext>
            </a:extLst>
          </p:cNvPr>
          <p:cNvSpPr txBox="1"/>
          <p:nvPr/>
        </p:nvSpPr>
        <p:spPr>
          <a:xfrm>
            <a:off x="15680583" y="96393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6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9178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61480D-AA1C-E545-B8F3-82046C0F2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15" y="3205458"/>
            <a:ext cx="7039085" cy="3665899"/>
          </a:xfrm>
          <a:prstGeom prst="rect">
            <a:avLst/>
          </a:prstGeom>
        </p:spPr>
      </p:pic>
      <p:grpSp>
        <p:nvGrpSpPr>
          <p:cNvPr id="3" name="Group 12">
            <a:extLst>
              <a:ext uri="{FF2B5EF4-FFF2-40B4-BE49-F238E27FC236}">
                <a16:creationId xmlns:a16="http://schemas.microsoft.com/office/drawing/2014/main" id="{4E0D384D-307F-BF4E-958C-130D29C22A84}"/>
              </a:ext>
            </a:extLst>
          </p:cNvPr>
          <p:cNvGrpSpPr/>
          <p:nvPr/>
        </p:nvGrpSpPr>
        <p:grpSpPr>
          <a:xfrm>
            <a:off x="914400" y="964034"/>
            <a:ext cx="1562949" cy="417760"/>
            <a:chOff x="0" y="0"/>
            <a:chExt cx="570168" cy="1524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054F9621-4002-B042-BF41-EB1C84A09513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C573CDD4-E758-B041-AEBE-C17D2B7CB181}"/>
              </a:ext>
            </a:extLst>
          </p:cNvPr>
          <p:cNvSpPr txBox="1"/>
          <p:nvPr/>
        </p:nvSpPr>
        <p:spPr>
          <a:xfrm>
            <a:off x="1664343" y="1172914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우리만의 포트폴리오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1FC3D5-E2C1-5444-AE33-412282263380}"/>
              </a:ext>
            </a:extLst>
          </p:cNvPr>
          <p:cNvSpPr txBox="1"/>
          <p:nvPr/>
        </p:nvSpPr>
        <p:spPr>
          <a:xfrm>
            <a:off x="1066800" y="2833104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Hanna 11yrs Old" panose="020B0600000101010101" pitchFamily="34" charset="-127"/>
                <a:ea typeface="BM Hanna 11yrs Old" panose="020B0600000101010101" pitchFamily="34" charset="-127"/>
              </a:rPr>
              <a:t>모멘텀</a:t>
            </a:r>
          </a:p>
        </p:txBody>
      </p:sp>
      <p:pic>
        <p:nvPicPr>
          <p:cNvPr id="18" name="Picture 142">
            <a:extLst>
              <a:ext uri="{FF2B5EF4-FFF2-40B4-BE49-F238E27FC236}">
                <a16:creationId xmlns:a16="http://schemas.microsoft.com/office/drawing/2014/main" id="{CEEAE7C1-BB9C-CE47-947B-85B1EF50E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02130" y="7990331"/>
            <a:ext cx="972842" cy="13441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350D80-C838-7745-B281-D05BAAA3B24F}"/>
              </a:ext>
            </a:extLst>
          </p:cNvPr>
          <p:cNvSpPr txBox="1"/>
          <p:nvPr/>
        </p:nvSpPr>
        <p:spPr>
          <a:xfrm>
            <a:off x="7924800" y="8402242"/>
            <a:ext cx="3046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>
                <a:latin typeface="BM Jua" panose="02020603020101020101" pitchFamily="18" charset="-127"/>
                <a:ea typeface="BM Jua" panose="02020603020101020101" pitchFamily="18" charset="-127"/>
              </a:rPr>
              <a:t>우리만의 포트폴리오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27C0781-F5DD-9641-BB8E-A2674E615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4800" y="2781300"/>
            <a:ext cx="5459088" cy="25239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4D9F3B-2C23-564B-983C-E7115ACC722F}"/>
              </a:ext>
            </a:extLst>
          </p:cNvPr>
          <p:cNvSpPr txBox="1"/>
          <p:nvPr/>
        </p:nvSpPr>
        <p:spPr>
          <a:xfrm>
            <a:off x="15773400" y="48503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+mj-lt"/>
              </a:rPr>
              <a:t>(2000)</a:t>
            </a:r>
            <a:endParaRPr kumimoji="1" lang="ko-KR" altLang="en-US" dirty="0">
              <a:latin typeface="+mj-l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EF0DC62-EE4E-034D-BA47-22971388C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4200" y="5833641"/>
            <a:ext cx="8032096" cy="174825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DDA22F-E257-AD40-A9F2-96466F6259EB}"/>
              </a:ext>
            </a:extLst>
          </p:cNvPr>
          <p:cNvSpPr/>
          <p:nvPr/>
        </p:nvSpPr>
        <p:spPr>
          <a:xfrm>
            <a:off x="15434021" y="5966640"/>
            <a:ext cx="4682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+mj-lt"/>
              </a:rPr>
              <a:t>Clifford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S</a:t>
            </a:r>
            <a:r>
              <a:rPr lang="ko-KR" altLang="en-US" dirty="0">
                <a:latin typeface="+mj-lt"/>
              </a:rPr>
              <a:t>. </a:t>
            </a:r>
            <a:r>
              <a:rPr lang="ko-KR" altLang="en-US" dirty="0" err="1">
                <a:latin typeface="+mj-lt"/>
              </a:rPr>
              <a:t>Asness</a:t>
            </a:r>
            <a:endParaRPr lang="ko-KR" altLang="en-US" dirty="0">
              <a:latin typeface="+mj-lt"/>
            </a:endParaRPr>
          </a:p>
          <a:p>
            <a:r>
              <a:rPr lang="ko-KR" altLang="en-US" dirty="0" err="1">
                <a:latin typeface="+mj-lt"/>
              </a:rPr>
              <a:t>Andrea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Frazzini</a:t>
            </a:r>
            <a:endParaRPr lang="ko-KR" altLang="en-US" dirty="0">
              <a:latin typeface="+mj-lt"/>
            </a:endParaRPr>
          </a:p>
          <a:p>
            <a:r>
              <a:rPr lang="ko-KR" altLang="en-US" dirty="0" err="1">
                <a:latin typeface="+mj-lt"/>
              </a:rPr>
              <a:t>Lasse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Heje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Pedersen</a:t>
            </a:r>
            <a:endParaRPr lang="ko-KR" altLang="en-US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4674F8-5B62-2E47-AE6F-1E2F0B616CE8}"/>
              </a:ext>
            </a:extLst>
          </p:cNvPr>
          <p:cNvSpPr txBox="1"/>
          <p:nvPr/>
        </p:nvSpPr>
        <p:spPr>
          <a:xfrm>
            <a:off x="10426175" y="288616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Jua" panose="02020603020101020101" pitchFamily="18" charset="-127"/>
                <a:ea typeface="BM Jua" panose="02020603020101020101" pitchFamily="18" charset="-127"/>
              </a:rPr>
              <a:t>퀄리티</a:t>
            </a:r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1908807D-6DCE-AB48-BF0A-583E4CEC9FBA}"/>
              </a:ext>
            </a:extLst>
          </p:cNvPr>
          <p:cNvSpPr/>
          <p:nvPr/>
        </p:nvSpPr>
        <p:spPr>
          <a:xfrm>
            <a:off x="8229600" y="3915176"/>
            <a:ext cx="1905000" cy="1918465"/>
          </a:xfrm>
          <a:custGeom>
            <a:avLst/>
            <a:gdLst/>
            <a:ahLst/>
            <a:cxnLst/>
            <a:rect l="l" t="t" r="r" b="b"/>
            <a:pathLst>
              <a:path w="2197720" h="2239715">
                <a:moveTo>
                  <a:pt x="0" y="0"/>
                </a:moveTo>
                <a:lnTo>
                  <a:pt x="2197720" y="0"/>
                </a:lnTo>
                <a:lnTo>
                  <a:pt x="2197720" y="2239715"/>
                </a:lnTo>
                <a:lnTo>
                  <a:pt x="0" y="22397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2B33BB71-E7D4-7F4A-A118-AA25D2FE7E9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474972" y="7022417"/>
            <a:ext cx="1491703" cy="1379825"/>
          </a:xfrm>
          <a:prstGeom prst="rect">
            <a:avLst/>
          </a:prstGeom>
        </p:spPr>
      </p:pic>
      <p:sp>
        <p:nvSpPr>
          <p:cNvPr id="25" name="TextBox 5">
            <a:extLst>
              <a:ext uri="{FF2B5EF4-FFF2-40B4-BE49-F238E27FC236}">
                <a16:creationId xmlns:a16="http://schemas.microsoft.com/office/drawing/2014/main" id="{D8927909-B495-5445-BA3A-D15C7854A5E5}"/>
              </a:ext>
            </a:extLst>
          </p:cNvPr>
          <p:cNvSpPr txBox="1"/>
          <p:nvPr/>
        </p:nvSpPr>
        <p:spPr>
          <a:xfrm>
            <a:off x="15680583" y="96393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7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84153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B69BC8-F5BC-E642-A1E6-1E6DDFCF4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003033"/>
            <a:ext cx="4964614" cy="44384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3211BF-FE84-AA4E-91E5-1BA7A898191F}"/>
              </a:ext>
            </a:extLst>
          </p:cNvPr>
          <p:cNvSpPr txBox="1"/>
          <p:nvPr/>
        </p:nvSpPr>
        <p:spPr>
          <a:xfrm>
            <a:off x="7052232" y="3225259"/>
            <a:ext cx="11235768" cy="39703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4000" dirty="0" err="1">
                <a:latin typeface="BM Jua" panose="02020603020101020101" pitchFamily="18" charset="-127"/>
                <a:ea typeface="BM Jua" panose="02020603020101020101" pitchFamily="18" charset="-127"/>
              </a:rPr>
              <a:t>팩터폭격</a:t>
            </a:r>
            <a:r>
              <a:rPr kumimoji="1" lang="ko-KR" altLang="en-US" sz="4000" dirty="0">
                <a:latin typeface="BM Jua" panose="02020603020101020101" pitchFamily="18" charset="-127"/>
                <a:ea typeface="BM Jua" panose="02020603020101020101" pitchFamily="18" charset="-127"/>
              </a:rPr>
              <a:t> 포트폴리오</a:t>
            </a:r>
            <a:endParaRPr kumimoji="1" lang="en-US" altLang="ko-KR" sz="4000" dirty="0"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endParaRPr kumimoji="1" lang="en-US" altLang="ko-KR" sz="4000" dirty="0"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endParaRPr kumimoji="1" lang="ko-KR" altLang="en-US" sz="4000" dirty="0"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r>
              <a:rPr kumimoji="1" lang="ko-KR" altLang="en-US" sz="3300" dirty="0">
                <a:latin typeface="BM Jua" panose="02020603020101020101" pitchFamily="18" charset="-127"/>
                <a:ea typeface="BM Jua" panose="02020603020101020101" pitchFamily="18" charset="-127"/>
              </a:rPr>
              <a:t>수익률 </a:t>
            </a:r>
            <a:r>
              <a:rPr kumimoji="1" lang="en-US" altLang="ko-KR" sz="3300" dirty="0">
                <a:latin typeface="BM Jua" panose="02020603020101020101" pitchFamily="18" charset="-127"/>
                <a:ea typeface="BM Jua" panose="02020603020101020101" pitchFamily="18" charset="-127"/>
              </a:rPr>
              <a:t>= </a:t>
            </a:r>
            <a:r>
              <a:rPr kumimoji="1" lang="en-US" altLang="ko-KR" sz="3300" dirty="0">
                <a:solidFill>
                  <a:srgbClr val="FF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b</a:t>
            </a:r>
            <a:r>
              <a:rPr kumimoji="1" lang="en-US" altLang="ko-KR" sz="3300" dirty="0"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kumimoji="1" lang="ko-KR" altLang="en-US" sz="3300" dirty="0" err="1">
                <a:latin typeface="BM Jua" panose="02020603020101020101" pitchFamily="18" charset="-127"/>
                <a:ea typeface="BM Jua" panose="02020603020101020101" pitchFamily="18" charset="-127"/>
              </a:rPr>
              <a:t>밸류팩터</a:t>
            </a:r>
            <a:r>
              <a:rPr kumimoji="1" lang="en-US" altLang="ko-KR" sz="3300" dirty="0"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  <a:r>
              <a:rPr kumimoji="1" lang="ko-KR" altLang="en-US" sz="3300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3300" dirty="0">
                <a:latin typeface="BM Jua" panose="02020603020101020101" pitchFamily="18" charset="-127"/>
                <a:ea typeface="BM Jua" panose="02020603020101020101" pitchFamily="18" charset="-127"/>
              </a:rPr>
              <a:t>+</a:t>
            </a:r>
            <a:r>
              <a:rPr kumimoji="1" lang="ko-KR" altLang="en-US" sz="3300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3300" dirty="0">
                <a:solidFill>
                  <a:srgbClr val="FF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b</a:t>
            </a:r>
            <a:r>
              <a:rPr kumimoji="1" lang="en-US" altLang="ko-KR" sz="3300" dirty="0"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kumimoji="1" lang="ko-KR" altLang="en-US" sz="3300" dirty="0" err="1">
                <a:latin typeface="BM Jua" panose="02020603020101020101" pitchFamily="18" charset="-127"/>
                <a:ea typeface="BM Jua" panose="02020603020101020101" pitchFamily="18" charset="-127"/>
              </a:rPr>
              <a:t>모멘텀팩터</a:t>
            </a:r>
            <a:r>
              <a:rPr kumimoji="1" lang="en-US" altLang="ko-KR" sz="3300" dirty="0"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  <a:r>
              <a:rPr kumimoji="1" lang="ko-KR" altLang="en-US" sz="3300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3300" dirty="0">
                <a:latin typeface="BM Jua" panose="02020603020101020101" pitchFamily="18" charset="-127"/>
                <a:ea typeface="BM Jua" panose="02020603020101020101" pitchFamily="18" charset="-127"/>
              </a:rPr>
              <a:t>+</a:t>
            </a:r>
            <a:r>
              <a:rPr kumimoji="1" lang="ko-KR" altLang="en-US" sz="3300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3300" dirty="0">
                <a:solidFill>
                  <a:srgbClr val="FF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b</a:t>
            </a:r>
            <a:r>
              <a:rPr kumimoji="1" lang="en-US" altLang="ko-KR" sz="3300" dirty="0">
                <a:latin typeface="BM Jua" panose="02020603020101020101" pitchFamily="18" charset="-127"/>
                <a:ea typeface="BM Jua" panose="02020603020101020101" pitchFamily="18" charset="-127"/>
              </a:rPr>
              <a:t>(</a:t>
            </a:r>
            <a:r>
              <a:rPr kumimoji="1" lang="ko-KR" altLang="en-US" sz="3300" dirty="0" err="1">
                <a:latin typeface="BM Jua" panose="02020603020101020101" pitchFamily="18" charset="-127"/>
                <a:ea typeface="BM Jua" panose="02020603020101020101" pitchFamily="18" charset="-127"/>
              </a:rPr>
              <a:t>퀄리티팩터</a:t>
            </a:r>
            <a:r>
              <a:rPr kumimoji="1" lang="en-US" altLang="ko-KR" sz="3300" dirty="0"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  <a:r>
              <a:rPr kumimoji="1" lang="ko-KR" altLang="en-US" sz="3300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3300" dirty="0">
                <a:latin typeface="BM Jua" panose="02020603020101020101" pitchFamily="18" charset="-127"/>
                <a:ea typeface="BM Jua" panose="02020603020101020101" pitchFamily="18" charset="-127"/>
              </a:rPr>
              <a:t>+</a:t>
            </a:r>
            <a:r>
              <a:rPr kumimoji="1" lang="ko-KR" altLang="en-US" sz="3300" dirty="0">
                <a:latin typeface="BM Jua" panose="02020603020101020101" pitchFamily="18" charset="-127"/>
                <a:ea typeface="BM Jua" panose="02020603020101020101" pitchFamily="18" charset="-127"/>
              </a:rPr>
              <a:t> </a:t>
            </a:r>
            <a:r>
              <a:rPr kumimoji="1" lang="en-US" altLang="ko-KR" sz="3300" dirty="0">
                <a:solidFill>
                  <a:srgbClr val="FF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b</a:t>
            </a:r>
            <a:r>
              <a:rPr kumimoji="1" lang="en-US" altLang="ko-KR" sz="3300" dirty="0">
                <a:latin typeface="BM Jua" panose="02020603020101020101" pitchFamily="18" charset="-127"/>
                <a:ea typeface="BM Jua" panose="02020603020101020101" pitchFamily="18" charset="-127"/>
              </a:rPr>
              <a:t>(RND</a:t>
            </a:r>
            <a:r>
              <a:rPr kumimoji="1" lang="ko-KR" altLang="en-US" sz="3300" dirty="0" err="1">
                <a:latin typeface="BM Jua" panose="02020603020101020101" pitchFamily="18" charset="-127"/>
                <a:ea typeface="BM Jua" panose="02020603020101020101" pitchFamily="18" charset="-127"/>
              </a:rPr>
              <a:t>팩터</a:t>
            </a:r>
            <a:r>
              <a:rPr kumimoji="1" lang="en-US" altLang="ko-KR" sz="3300" dirty="0">
                <a:latin typeface="BM Jua" panose="02020603020101020101" pitchFamily="18" charset="-127"/>
                <a:ea typeface="BM Jua" panose="02020603020101020101" pitchFamily="18" charset="-127"/>
              </a:rPr>
              <a:t>)</a:t>
            </a:r>
          </a:p>
          <a:p>
            <a:endParaRPr kumimoji="1" lang="en-US" altLang="ko-KR" sz="3300" dirty="0"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r>
              <a:rPr kumimoji="1" lang="en-US" altLang="ko-KR" sz="3300" dirty="0">
                <a:solidFill>
                  <a:srgbClr val="FF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b</a:t>
            </a:r>
            <a:r>
              <a:rPr kumimoji="1" lang="en-US" altLang="ko-KR" sz="3300" dirty="0">
                <a:latin typeface="BM Jua" panose="02020603020101020101" pitchFamily="18" charset="-127"/>
                <a:ea typeface="BM Jua" panose="02020603020101020101" pitchFamily="18" charset="-127"/>
              </a:rPr>
              <a:t> = </a:t>
            </a:r>
            <a:r>
              <a:rPr kumimoji="1" lang="ko-KR" altLang="en-US" sz="3300" dirty="0">
                <a:latin typeface="BM Jua" panose="02020603020101020101" pitchFamily="18" charset="-127"/>
                <a:ea typeface="BM Jua" panose="02020603020101020101" pitchFamily="18" charset="-127"/>
              </a:rPr>
              <a:t>각 </a:t>
            </a:r>
            <a:r>
              <a:rPr kumimoji="1" lang="ko-KR" altLang="en-US" sz="3300" dirty="0" err="1">
                <a:latin typeface="BM Jua" panose="02020603020101020101" pitchFamily="18" charset="-127"/>
                <a:ea typeface="BM Jua" panose="02020603020101020101" pitchFamily="18" charset="-127"/>
              </a:rPr>
              <a:t>팩터</a:t>
            </a:r>
            <a:r>
              <a:rPr kumimoji="1" lang="ko-KR" altLang="en-US" sz="3300" dirty="0">
                <a:latin typeface="BM Jua" panose="02020603020101020101" pitchFamily="18" charset="-127"/>
                <a:ea typeface="BM Jua" panose="02020603020101020101" pitchFamily="18" charset="-127"/>
              </a:rPr>
              <a:t> 별 가중치</a:t>
            </a:r>
            <a:endParaRPr kumimoji="1" lang="en-US" altLang="ko-KR" sz="3300" dirty="0">
              <a:latin typeface="BM Jua" panose="02020603020101020101" pitchFamily="18" charset="-127"/>
              <a:ea typeface="BM Jua" panose="02020603020101020101" pitchFamily="18" charset="-127"/>
            </a:endParaRPr>
          </a:p>
          <a:p>
            <a:endParaRPr kumimoji="1" lang="en-US" altLang="ko-KR" sz="3300" dirty="0"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D5CED761-9445-5943-9036-9ED7D403FF05}"/>
              </a:ext>
            </a:extLst>
          </p:cNvPr>
          <p:cNvGrpSpPr/>
          <p:nvPr/>
        </p:nvGrpSpPr>
        <p:grpSpPr>
          <a:xfrm>
            <a:off x="914400" y="952500"/>
            <a:ext cx="1562949" cy="417760"/>
            <a:chOff x="0" y="0"/>
            <a:chExt cx="570168" cy="152400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4910BB40-4141-5B44-8B2F-61101DD3B5DB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0" name="TextBox 6">
            <a:extLst>
              <a:ext uri="{FF2B5EF4-FFF2-40B4-BE49-F238E27FC236}">
                <a16:creationId xmlns:a16="http://schemas.microsoft.com/office/drawing/2014/main" id="{B96009FA-8306-2942-A3D4-7B906FA36F47}"/>
              </a:ext>
            </a:extLst>
          </p:cNvPr>
          <p:cNvSpPr txBox="1"/>
          <p:nvPr/>
        </p:nvSpPr>
        <p:spPr>
          <a:xfrm>
            <a:off x="1664343" y="1161380"/>
            <a:ext cx="88111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포트폴리오 공식</a:t>
            </a:r>
            <a:endParaRPr lang="en-US" sz="7000" dirty="0">
              <a:solidFill>
                <a:srgbClr val="000000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484AF780-0769-204A-994E-84933F251D0A}"/>
              </a:ext>
            </a:extLst>
          </p:cNvPr>
          <p:cNvSpPr txBox="1"/>
          <p:nvPr/>
        </p:nvSpPr>
        <p:spPr>
          <a:xfrm>
            <a:off x="15539139" y="9385300"/>
            <a:ext cx="19868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Page 0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8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of </a:t>
            </a:r>
            <a:r>
              <a:rPr lang="en-US" altLang="ko-KR" sz="1999" dirty="0">
                <a:solidFill>
                  <a:srgbClr val="000000"/>
                </a:solidFill>
                <a:latin typeface="Montserrat"/>
              </a:rPr>
              <a:t>37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11" name="Picture 142">
            <a:extLst>
              <a:ext uri="{FF2B5EF4-FFF2-40B4-BE49-F238E27FC236}">
                <a16:creationId xmlns:a16="http://schemas.microsoft.com/office/drawing/2014/main" id="{33A61EF8-D016-A441-B0E7-77B89B06F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90600" y="2553175"/>
            <a:ext cx="972842" cy="13441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04781C-7053-4040-B913-09BC2E041400}"/>
              </a:ext>
            </a:extLst>
          </p:cNvPr>
          <p:cNvSpPr txBox="1"/>
          <p:nvPr/>
        </p:nvSpPr>
        <p:spPr>
          <a:xfrm>
            <a:off x="1413270" y="2965086"/>
            <a:ext cx="3046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>
                <a:latin typeface="BM Jua" panose="02020603020101020101" pitchFamily="18" charset="-127"/>
                <a:ea typeface="BM Jua" panose="02020603020101020101" pitchFamily="18" charset="-127"/>
              </a:rPr>
              <a:t>우리만의 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2053669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2026</TotalTime>
  <Words>1247</Words>
  <Application>Microsoft Macintosh PowerPoint</Application>
  <PresentationFormat>사용자 지정</PresentationFormat>
  <Paragraphs>308</Paragraphs>
  <Slides>39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5" baseType="lpstr">
      <vt:lpstr>GungSeo</vt:lpstr>
      <vt:lpstr>BM Hanna 11yrs Old</vt:lpstr>
      <vt:lpstr>Calibri</vt:lpstr>
      <vt:lpstr>Arimo Bold</vt:lpstr>
      <vt:lpstr>맑은 고딕</vt:lpstr>
      <vt:lpstr>Nanum Gothic</vt:lpstr>
      <vt:lpstr>Dumondi Condensed Italics</vt:lpstr>
      <vt:lpstr>Montserrat</vt:lpstr>
      <vt:lpstr>Montserrat Bold</vt:lpstr>
      <vt:lpstr>Al Bayan Plain</vt:lpstr>
      <vt:lpstr>Arial</vt:lpstr>
      <vt:lpstr>Fredoka One</vt:lpstr>
      <vt:lpstr>Garet Bold</vt:lpstr>
      <vt:lpstr>Asap Condensed Bold</vt:lpstr>
      <vt:lpstr>BM Jua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&amp; White Minimal Creative Portfolio Presentation</dc:title>
  <cp:lastModifiedBy>Microsoft Office User</cp:lastModifiedBy>
  <cp:revision>158</cp:revision>
  <cp:lastPrinted>2023-06-06T07:42:11Z</cp:lastPrinted>
  <dcterms:created xsi:type="dcterms:W3CDTF">2006-08-16T00:00:00Z</dcterms:created>
  <dcterms:modified xsi:type="dcterms:W3CDTF">2023-06-06T07:47:16Z</dcterms:modified>
  <dc:identifier>DAFj5eTQrfM</dc:identifier>
</cp:coreProperties>
</file>